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17" r:id="rId1"/>
  </p:sldMasterIdLst>
  <p:notesMasterIdLst>
    <p:notesMasterId r:id="rId62"/>
  </p:notesMasterIdLst>
  <p:sldIdLst>
    <p:sldId id="389" r:id="rId2"/>
    <p:sldId id="466" r:id="rId3"/>
    <p:sldId id="467" r:id="rId4"/>
    <p:sldId id="468" r:id="rId5"/>
    <p:sldId id="469" r:id="rId6"/>
    <p:sldId id="364" r:id="rId7"/>
    <p:sldId id="365" r:id="rId8"/>
    <p:sldId id="447" r:id="rId9"/>
    <p:sldId id="448" r:id="rId10"/>
    <p:sldId id="449" r:id="rId11"/>
    <p:sldId id="420" r:id="rId12"/>
    <p:sldId id="456" r:id="rId13"/>
    <p:sldId id="451" r:id="rId14"/>
    <p:sldId id="452" r:id="rId15"/>
    <p:sldId id="453" r:id="rId16"/>
    <p:sldId id="450" r:id="rId17"/>
    <p:sldId id="454" r:id="rId18"/>
    <p:sldId id="455" r:id="rId19"/>
    <p:sldId id="413" r:id="rId20"/>
    <p:sldId id="414" r:id="rId21"/>
    <p:sldId id="415" r:id="rId22"/>
    <p:sldId id="419" r:id="rId23"/>
    <p:sldId id="418" r:id="rId24"/>
    <p:sldId id="429" r:id="rId25"/>
    <p:sldId id="440" r:id="rId26"/>
    <p:sldId id="430" r:id="rId27"/>
    <p:sldId id="431" r:id="rId28"/>
    <p:sldId id="432" r:id="rId29"/>
    <p:sldId id="433" r:id="rId30"/>
    <p:sldId id="446" r:id="rId31"/>
    <p:sldId id="434" r:id="rId32"/>
    <p:sldId id="435" r:id="rId33"/>
    <p:sldId id="436" r:id="rId34"/>
    <p:sldId id="457" r:id="rId35"/>
    <p:sldId id="458" r:id="rId36"/>
    <p:sldId id="459" r:id="rId37"/>
    <p:sldId id="460" r:id="rId38"/>
    <p:sldId id="461" r:id="rId39"/>
    <p:sldId id="462" r:id="rId40"/>
    <p:sldId id="463" r:id="rId41"/>
    <p:sldId id="464" r:id="rId42"/>
    <p:sldId id="465" r:id="rId43"/>
    <p:sldId id="370" r:id="rId44"/>
    <p:sldId id="371" r:id="rId45"/>
    <p:sldId id="372" r:id="rId46"/>
    <p:sldId id="375" r:id="rId47"/>
    <p:sldId id="377" r:id="rId48"/>
    <p:sldId id="387" r:id="rId49"/>
    <p:sldId id="379" r:id="rId50"/>
    <p:sldId id="380" r:id="rId51"/>
    <p:sldId id="381" r:id="rId52"/>
    <p:sldId id="382" r:id="rId53"/>
    <p:sldId id="383" r:id="rId54"/>
    <p:sldId id="384" r:id="rId55"/>
    <p:sldId id="385" r:id="rId56"/>
    <p:sldId id="323" r:id="rId57"/>
    <p:sldId id="324" r:id="rId58"/>
    <p:sldId id="391" r:id="rId59"/>
    <p:sldId id="390" r:id="rId60"/>
    <p:sldId id="282" r:id="rId61"/>
  </p:sldIdLst>
  <p:sldSz cx="9144000" cy="6858000" type="screen4x3"/>
  <p:notesSz cx="6858000" cy="9144000"/>
  <p:defaultTextStyle>
    <a:defPPr>
      <a:defRPr lang="pl-PL"/>
    </a:defPPr>
    <a:lvl1pPr algn="l" rtl="0" fontAlgn="base">
      <a:spcBef>
        <a:spcPct val="0"/>
      </a:spcBef>
      <a:spcAft>
        <a:spcPct val="0"/>
      </a:spcAft>
      <a:defRPr b="1" kern="1200">
        <a:solidFill>
          <a:schemeClr val="tx1"/>
        </a:solidFill>
        <a:latin typeface="Garamond" pitchFamily="18" charset="0"/>
        <a:ea typeface="+mn-ea"/>
        <a:cs typeface="+mn-cs"/>
      </a:defRPr>
    </a:lvl1pPr>
    <a:lvl2pPr marL="457200" algn="l" rtl="0" fontAlgn="base">
      <a:spcBef>
        <a:spcPct val="0"/>
      </a:spcBef>
      <a:spcAft>
        <a:spcPct val="0"/>
      </a:spcAft>
      <a:defRPr b="1" kern="1200">
        <a:solidFill>
          <a:schemeClr val="tx1"/>
        </a:solidFill>
        <a:latin typeface="Garamond" pitchFamily="18" charset="0"/>
        <a:ea typeface="+mn-ea"/>
        <a:cs typeface="+mn-cs"/>
      </a:defRPr>
    </a:lvl2pPr>
    <a:lvl3pPr marL="914400" algn="l" rtl="0" fontAlgn="base">
      <a:spcBef>
        <a:spcPct val="0"/>
      </a:spcBef>
      <a:spcAft>
        <a:spcPct val="0"/>
      </a:spcAft>
      <a:defRPr b="1" kern="1200">
        <a:solidFill>
          <a:schemeClr val="tx1"/>
        </a:solidFill>
        <a:latin typeface="Garamond" pitchFamily="18" charset="0"/>
        <a:ea typeface="+mn-ea"/>
        <a:cs typeface="+mn-cs"/>
      </a:defRPr>
    </a:lvl3pPr>
    <a:lvl4pPr marL="1371600" algn="l" rtl="0" fontAlgn="base">
      <a:spcBef>
        <a:spcPct val="0"/>
      </a:spcBef>
      <a:spcAft>
        <a:spcPct val="0"/>
      </a:spcAft>
      <a:defRPr b="1" kern="1200">
        <a:solidFill>
          <a:schemeClr val="tx1"/>
        </a:solidFill>
        <a:latin typeface="Garamond" pitchFamily="18" charset="0"/>
        <a:ea typeface="+mn-ea"/>
        <a:cs typeface="+mn-cs"/>
      </a:defRPr>
    </a:lvl4pPr>
    <a:lvl5pPr marL="1828800" algn="l" rtl="0" fontAlgn="base">
      <a:spcBef>
        <a:spcPct val="0"/>
      </a:spcBef>
      <a:spcAft>
        <a:spcPct val="0"/>
      </a:spcAft>
      <a:defRPr b="1" kern="1200">
        <a:solidFill>
          <a:schemeClr val="tx1"/>
        </a:solidFill>
        <a:latin typeface="Garamond" pitchFamily="18" charset="0"/>
        <a:ea typeface="+mn-ea"/>
        <a:cs typeface="+mn-cs"/>
      </a:defRPr>
    </a:lvl5pPr>
    <a:lvl6pPr marL="2286000" algn="l" defTabSz="914400" rtl="0" eaLnBrk="1" latinLnBrk="0" hangingPunct="1">
      <a:defRPr b="1" kern="1200">
        <a:solidFill>
          <a:schemeClr val="tx1"/>
        </a:solidFill>
        <a:latin typeface="Garamond" pitchFamily="18" charset="0"/>
        <a:ea typeface="+mn-ea"/>
        <a:cs typeface="+mn-cs"/>
      </a:defRPr>
    </a:lvl6pPr>
    <a:lvl7pPr marL="2743200" algn="l" defTabSz="914400" rtl="0" eaLnBrk="1" latinLnBrk="0" hangingPunct="1">
      <a:defRPr b="1" kern="1200">
        <a:solidFill>
          <a:schemeClr val="tx1"/>
        </a:solidFill>
        <a:latin typeface="Garamond" pitchFamily="18" charset="0"/>
        <a:ea typeface="+mn-ea"/>
        <a:cs typeface="+mn-cs"/>
      </a:defRPr>
    </a:lvl7pPr>
    <a:lvl8pPr marL="3200400" algn="l" defTabSz="914400" rtl="0" eaLnBrk="1" latinLnBrk="0" hangingPunct="1">
      <a:defRPr b="1" kern="1200">
        <a:solidFill>
          <a:schemeClr val="tx1"/>
        </a:solidFill>
        <a:latin typeface="Garamond" pitchFamily="18" charset="0"/>
        <a:ea typeface="+mn-ea"/>
        <a:cs typeface="+mn-cs"/>
      </a:defRPr>
    </a:lvl8pPr>
    <a:lvl9pPr marL="3657600" algn="l" defTabSz="914400" rtl="0" eaLnBrk="1" latinLnBrk="0" hangingPunct="1">
      <a:defRPr b="1" kern="1200">
        <a:solidFill>
          <a:schemeClr val="tx1"/>
        </a:solidFill>
        <a:latin typeface="Garamond"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3333CC"/>
    <a:srgbClr val="0066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966" autoAdjust="0"/>
  </p:normalViewPr>
  <p:slideViewPr>
    <p:cSldViewPr>
      <p:cViewPr>
        <p:scale>
          <a:sx n="70" d="100"/>
          <a:sy n="70" d="100"/>
        </p:scale>
        <p:origin x="-116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pl-PL"/>
          </a:p>
        </p:txBody>
      </p:sp>
      <p:sp>
        <p:nvSpPr>
          <p:cNvPr id="655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pl-PL"/>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55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655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pl-PL"/>
          </a:p>
        </p:txBody>
      </p:sp>
      <p:sp>
        <p:nvSpPr>
          <p:cNvPr id="655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F2D22B51-2A33-4343-9AB3-21A069878164}" type="slidenum">
              <a:rPr lang="pl-PL"/>
              <a:pPr>
                <a:defRPr/>
              </a:pPr>
              <a:t>‹#›</a:t>
            </a:fld>
            <a:endParaRPr 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0CCB157-D9E0-4762-B73E-870287EDF788}" type="slidenum">
              <a:rPr lang="en-GB" smtClean="0"/>
              <a:pPr/>
              <a:t>1</a:t>
            </a:fld>
            <a:endParaRPr lang="en-GB" smtClean="0"/>
          </a:p>
        </p:txBody>
      </p:sp>
      <p:sp>
        <p:nvSpPr>
          <p:cNvPr id="77827" name="Rectangle 1"/>
          <p:cNvSpPr>
            <a:spLocks noGrp="1" noRot="1" noChangeAspect="1" noChangeArrowheads="1" noTextEdit="1"/>
          </p:cNvSpPr>
          <p:nvPr>
            <p:ph type="sldImg"/>
          </p:nvPr>
        </p:nvSpPr>
        <p:spPr>
          <a:xfrm>
            <a:off x="990600" y="731838"/>
            <a:ext cx="4875213" cy="3656012"/>
          </a:xfrm>
          <a:solidFill>
            <a:srgbClr val="FFFFFF"/>
          </a:solidFill>
          <a:ln/>
        </p:spPr>
      </p:sp>
      <p:sp>
        <p:nvSpPr>
          <p:cNvPr id="77828" name="Rectangle 2"/>
          <p:cNvSpPr>
            <a:spLocks noGrp="1" noChangeArrowheads="1"/>
          </p:cNvSpPr>
          <p:nvPr>
            <p:ph type="body" idx="1"/>
          </p:nvPr>
        </p:nvSpPr>
        <p:spPr>
          <a:xfrm>
            <a:off x="914400" y="4630738"/>
            <a:ext cx="5026025" cy="4389437"/>
          </a:xfrm>
          <a:noFill/>
          <a:ln/>
        </p:spPr>
        <p:txBody>
          <a:bodyPr wrap="none" anchor="ctr"/>
          <a:lstStyle/>
          <a:p>
            <a:endParaRPr lang="pl-P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52047B97-F949-4E48-9C15-095378AA495C}" type="slidenum">
              <a:rPr lang="pl-PL" smtClean="0"/>
              <a:pPr/>
              <a:t>14</a:t>
            </a:fld>
            <a:endParaRPr lang="pl-PL"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95E9F21-5630-4044-8580-4D9FEA4C35BA}" type="slidenum">
              <a:rPr lang="pl-PL" smtClean="0"/>
              <a:pPr/>
              <a:t>15</a:t>
            </a:fld>
            <a:endParaRPr lang="pl-PL"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EC3181D-498F-4286-83AA-DD1B49E7B4EC}" type="slidenum">
              <a:rPr lang="pl-PL" smtClean="0"/>
              <a:pPr/>
              <a:t>35</a:t>
            </a:fld>
            <a:endParaRPr lang="pl-PL"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7FB6C763-13B8-48B7-AC43-95339C3DBFED}" type="slidenum">
              <a:rPr lang="pl-PL" smtClean="0"/>
              <a:pPr/>
              <a:t>36</a:t>
            </a:fld>
            <a:endParaRPr lang="pl-PL"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4ED2850-0B74-494C-9F87-43F63952BAF0}" type="slidenum">
              <a:rPr lang="pl-PL" smtClean="0"/>
              <a:pPr/>
              <a:t>37</a:t>
            </a:fld>
            <a:endParaRPr lang="pl-PL"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D22E0EDD-2896-4FA5-82EE-5AC1081CA09A}" type="slidenum">
              <a:rPr lang="pl-PL" smtClean="0"/>
              <a:pPr/>
              <a:t>38</a:t>
            </a:fld>
            <a:endParaRPr lang="pl-PL"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280228C-8338-4B4F-A61C-307036BE3C89}" type="slidenum">
              <a:rPr lang="pl-PL" smtClean="0"/>
              <a:pPr/>
              <a:t>39</a:t>
            </a:fld>
            <a:endParaRPr lang="pl-PL"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7609E7F9-F2A3-4CD8-AA6A-7572EC2B1CD4}" type="slidenum">
              <a:rPr lang="pl-PL" smtClean="0"/>
              <a:pPr/>
              <a:t>43</a:t>
            </a:fld>
            <a:endParaRPr lang="pl-PL"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1CCF1285-6EC8-4481-896D-9EEEA18F543F}" type="slidenum">
              <a:rPr lang="pl-PL" smtClean="0"/>
              <a:pPr/>
              <a:t>44</a:t>
            </a:fld>
            <a:endParaRPr lang="pl-PL"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1AC1853-8634-4E78-9A5F-DF5912879B3A}" type="slidenum">
              <a:rPr lang="pl-PL" smtClean="0"/>
              <a:pPr/>
              <a:t>45</a:t>
            </a:fld>
            <a:endParaRPr lang="pl-PL"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EADA82-4EDB-4BA3-8913-743E4785A7D8}" type="slidenum">
              <a:rPr lang="pl-PL" altLang="pl-PL" sz="1300" smtClean="0"/>
              <a:pPr>
                <a:spcBef>
                  <a:spcPct val="0"/>
                </a:spcBef>
              </a:pPr>
              <a:t>3</a:t>
            </a:fld>
            <a:endParaRPr lang="pl-PL" altLang="pl-PL" sz="1300" smtClean="0"/>
          </a:p>
        </p:txBody>
      </p:sp>
      <p:sp>
        <p:nvSpPr>
          <p:cNvPr id="9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xfrm>
            <a:off x="919163" y="4760913"/>
            <a:ext cx="5049837" cy="45100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smtClean="0"/>
          </a:p>
        </p:txBody>
      </p:sp>
    </p:spTree>
    <p:extLst>
      <p:ext uri="{BB962C8B-B14F-4D97-AF65-F5344CB8AC3E}">
        <p14:creationId xmlns="" xmlns:p14="http://schemas.microsoft.com/office/powerpoint/2010/main" val="842966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89CC813-E73C-4860-AE6C-386DD97BB4E2}" type="slidenum">
              <a:rPr lang="pl-PL" smtClean="0"/>
              <a:pPr/>
              <a:t>46</a:t>
            </a:fld>
            <a:endParaRPr lang="pl-PL"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6EF40D78-A904-47F6-A8F2-E52D7EE7E759}" type="slidenum">
              <a:rPr lang="pl-PL" smtClean="0"/>
              <a:pPr/>
              <a:t>47</a:t>
            </a:fld>
            <a:endParaRPr lang="pl-PL"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A8C4528-F9F5-4411-9AB8-A095E955A828}" type="slidenum">
              <a:rPr lang="pl-PL" smtClean="0"/>
              <a:pPr/>
              <a:t>49</a:t>
            </a:fld>
            <a:endParaRPr lang="pl-PL"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F30BB961-0EC3-4AFB-B4A6-C29FE2013CF8}" type="slidenum">
              <a:rPr lang="pl-PL" smtClean="0"/>
              <a:pPr/>
              <a:t>50</a:t>
            </a:fld>
            <a:endParaRPr lang="pl-PL"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DA2AC3C1-3C22-4F24-A318-946974A95ADE}" type="slidenum">
              <a:rPr lang="pl-PL" smtClean="0"/>
              <a:pPr/>
              <a:t>51</a:t>
            </a:fld>
            <a:endParaRPr lang="pl-PL"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CE3A3D3F-D634-454C-87F0-A46A3997A8E3}" type="slidenum">
              <a:rPr lang="pl-PL" smtClean="0"/>
              <a:pPr/>
              <a:t>52</a:t>
            </a:fld>
            <a:endParaRPr lang="pl-PL"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05FE9C9A-367D-4B73-AFD4-852FACAF159A}" type="slidenum">
              <a:rPr lang="pl-PL" smtClean="0"/>
              <a:pPr/>
              <a:t>53</a:t>
            </a:fld>
            <a:endParaRPr lang="pl-PL"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FCAF5CB-4F1F-493C-BBFA-6306A89F1205}" type="slidenum">
              <a:rPr lang="pl-PL" smtClean="0"/>
              <a:pPr/>
              <a:t>54</a:t>
            </a:fld>
            <a:endParaRPr lang="pl-PL"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2B54E3F-398F-41A1-BAF7-2F19A397FE73}" type="slidenum">
              <a:rPr lang="pl-PL" smtClean="0"/>
              <a:pPr/>
              <a:t>55</a:t>
            </a:fld>
            <a:endParaRPr lang="pl-PL"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0390AC51-E82E-4B32-9EC3-AC6192303791}" type="slidenum">
              <a:rPr lang="pl-PL" smtClean="0"/>
              <a:pPr/>
              <a:t>59</a:t>
            </a:fld>
            <a:endParaRPr lang="pl-PL"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AB1416-49F1-40A0-A497-46AA406F43F3}" type="slidenum">
              <a:rPr lang="pl-PL" altLang="pl-PL" sz="1300" smtClean="0"/>
              <a:pPr>
                <a:spcBef>
                  <a:spcPct val="0"/>
                </a:spcBef>
              </a:pPr>
              <a:t>4</a:t>
            </a:fld>
            <a:endParaRPr lang="pl-PL" altLang="pl-PL" sz="1300" smtClean="0"/>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xfrm>
            <a:off x="919163" y="4760913"/>
            <a:ext cx="5049837" cy="45100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smtClean="0"/>
          </a:p>
        </p:txBody>
      </p:sp>
    </p:spTree>
    <p:extLst>
      <p:ext uri="{BB962C8B-B14F-4D97-AF65-F5344CB8AC3E}">
        <p14:creationId xmlns="" xmlns:p14="http://schemas.microsoft.com/office/powerpoint/2010/main" val="2882280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03566E-C0AA-4394-8D80-C7936A0292B1}" type="slidenum">
              <a:rPr lang="pl-PL" altLang="pl-PL" sz="1300" smtClean="0"/>
              <a:pPr>
                <a:spcBef>
                  <a:spcPct val="0"/>
                </a:spcBef>
              </a:pPr>
              <a:t>5</a:t>
            </a:fld>
            <a:endParaRPr lang="pl-PL" altLang="pl-PL" sz="1300" smtClean="0"/>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xfrm>
            <a:off x="919163" y="4760913"/>
            <a:ext cx="5049837" cy="45100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smtClean="0"/>
          </a:p>
        </p:txBody>
      </p:sp>
    </p:spTree>
    <p:extLst>
      <p:ext uri="{BB962C8B-B14F-4D97-AF65-F5344CB8AC3E}">
        <p14:creationId xmlns="" xmlns:p14="http://schemas.microsoft.com/office/powerpoint/2010/main" val="3646295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596B049-0EE6-47FB-BBA1-BFCFEAD85555}" type="slidenum">
              <a:rPr lang="pl-PL" smtClean="0"/>
              <a:pPr/>
              <a:t>6</a:t>
            </a:fld>
            <a:endParaRPr lang="pl-PL"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735A59C-3A30-466B-B195-F4D2F33DF713}" type="slidenum">
              <a:rPr lang="pl-PL" smtClean="0"/>
              <a:pPr/>
              <a:t>7</a:t>
            </a:fld>
            <a:endParaRPr lang="pl-PL"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3850E7E-84AE-4059-9812-5DD6FF915ED0}" type="slidenum">
              <a:rPr lang="pl-PL" smtClean="0"/>
              <a:pPr/>
              <a:t>8</a:t>
            </a:fld>
            <a:endParaRPr lang="pl-PL"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0626641-9170-4BED-A103-0C14E7495561}" type="slidenum">
              <a:rPr lang="pl-PL" smtClean="0"/>
              <a:pPr/>
              <a:t>9</a:t>
            </a:fld>
            <a:endParaRPr lang="pl-PL"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C9C8E43-73BD-4A2C-BA4A-A678322039AA}" type="slidenum">
              <a:rPr lang="pl-PL" sz="1200" b="0">
                <a:latin typeface="Arial" charset="0"/>
              </a:rPr>
              <a:pPr algn="r"/>
              <a:t>13</a:t>
            </a:fld>
            <a:endParaRPr lang="pl-PL" sz="1200" b="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4114800"/>
          </a:xfrm>
          <a:noFill/>
          <a:ln/>
        </p:spPr>
        <p:txBody>
          <a:bodyPr/>
          <a:lstStyle/>
          <a:p>
            <a:pPr eaLnBrk="1" hangingPunct="1"/>
            <a:endParaRPr lang="pl-P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4" name="Dowolny kształt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Dowolny kształt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Tytuł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pl-PL" smtClean="0"/>
              <a:t>Kliknij, aby edytować styl</a:t>
            </a:r>
            <a:endParaRPr lang="en-US"/>
          </a:p>
        </p:txBody>
      </p:sp>
      <p:sp>
        <p:nvSpPr>
          <p:cNvPr id="17" name="Podtytuł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smtClean="0"/>
              <a:t>Kliknij, aby edytować styl wzorca podtytułu</a:t>
            </a:r>
            <a:endParaRPr lang="en-US"/>
          </a:p>
        </p:txBody>
      </p:sp>
      <p:sp>
        <p:nvSpPr>
          <p:cNvPr id="6" name="Symbol zastępczy daty 29"/>
          <p:cNvSpPr>
            <a:spLocks noGrp="1"/>
          </p:cNvSpPr>
          <p:nvPr>
            <p:ph type="dt" sz="half" idx="10"/>
          </p:nvPr>
        </p:nvSpPr>
        <p:spPr/>
        <p:txBody>
          <a:bodyPr/>
          <a:lstStyle>
            <a:lvl1pPr>
              <a:defRPr/>
            </a:lvl1pPr>
          </a:lstStyle>
          <a:p>
            <a:pPr>
              <a:defRPr/>
            </a:pPr>
            <a:endParaRPr lang="pl-PL"/>
          </a:p>
        </p:txBody>
      </p:sp>
      <p:sp>
        <p:nvSpPr>
          <p:cNvPr id="7" name="Symbol zastępczy stopki 18"/>
          <p:cNvSpPr>
            <a:spLocks noGrp="1"/>
          </p:cNvSpPr>
          <p:nvPr>
            <p:ph type="ftr" sz="quarter" idx="11"/>
          </p:nvPr>
        </p:nvSpPr>
        <p:spPr/>
        <p:txBody>
          <a:bodyPr/>
          <a:lstStyle>
            <a:lvl1pPr>
              <a:defRPr/>
            </a:lvl1pPr>
          </a:lstStyle>
          <a:p>
            <a:pPr>
              <a:defRPr/>
            </a:pPr>
            <a:endParaRPr lang="pl-PL"/>
          </a:p>
        </p:txBody>
      </p:sp>
      <p:sp>
        <p:nvSpPr>
          <p:cNvPr id="8" name="Symbol zastępczy numeru slajdu 26"/>
          <p:cNvSpPr>
            <a:spLocks noGrp="1"/>
          </p:cNvSpPr>
          <p:nvPr>
            <p:ph type="sldNum" sz="quarter" idx="12"/>
          </p:nvPr>
        </p:nvSpPr>
        <p:spPr/>
        <p:txBody>
          <a:bodyPr/>
          <a:lstStyle>
            <a:lvl1pPr>
              <a:defRPr/>
            </a:lvl1pPr>
          </a:lstStyle>
          <a:p>
            <a:pPr>
              <a:defRPr/>
            </a:pPr>
            <a:fld id="{8FDBB68A-DE8B-41A7-9688-6C5EACBB5469}" type="slidenum">
              <a:rPr lang="pl-PL"/>
              <a:pPr>
                <a:defRPr/>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5E8844AF-4467-43B7-9BA9-9EDC04C46779}" type="slidenum">
              <a:rPr lang="pl-PL"/>
              <a:pPr>
                <a:defRPr/>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E918EACB-B5AC-4FE3-B8F6-D65063443EFA}" type="slidenum">
              <a:rPr lang="pl-PL"/>
              <a:pPr>
                <a:defRPr/>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457200" y="274638"/>
            <a:ext cx="8229600" cy="58515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3" name="Symbol zastępczy daty 9"/>
          <p:cNvSpPr>
            <a:spLocks noGrp="1"/>
          </p:cNvSpPr>
          <p:nvPr>
            <p:ph type="dt" sz="half" idx="10"/>
          </p:nvPr>
        </p:nvSpPr>
        <p:spPr/>
        <p:txBody>
          <a:bodyPr/>
          <a:lstStyle>
            <a:lvl1pPr>
              <a:defRPr/>
            </a:lvl1pPr>
          </a:lstStyle>
          <a:p>
            <a:pPr>
              <a:defRPr/>
            </a:pPr>
            <a:endParaRPr lang="pl-PL"/>
          </a:p>
        </p:txBody>
      </p:sp>
      <p:sp>
        <p:nvSpPr>
          <p:cNvPr id="4" name="Symbol zastępczy stopki 21"/>
          <p:cNvSpPr>
            <a:spLocks noGrp="1"/>
          </p:cNvSpPr>
          <p:nvPr>
            <p:ph type="ftr" sz="quarter" idx="11"/>
          </p:nvPr>
        </p:nvSpPr>
        <p:spPr/>
        <p:txBody>
          <a:bodyPr/>
          <a:lstStyle>
            <a:lvl1pPr>
              <a:defRPr/>
            </a:lvl1pPr>
          </a:lstStyle>
          <a:p>
            <a:pPr>
              <a:defRPr/>
            </a:pPr>
            <a:endParaRPr lang="pl-PL"/>
          </a:p>
        </p:txBody>
      </p:sp>
      <p:sp>
        <p:nvSpPr>
          <p:cNvPr id="5" name="Symbol zastępczy numeru slajdu 17"/>
          <p:cNvSpPr>
            <a:spLocks noGrp="1"/>
          </p:cNvSpPr>
          <p:nvPr>
            <p:ph type="sldNum" sz="quarter" idx="12"/>
          </p:nvPr>
        </p:nvSpPr>
        <p:spPr/>
        <p:txBody>
          <a:bodyPr/>
          <a:lstStyle>
            <a:lvl1pPr>
              <a:defRPr/>
            </a:lvl1pPr>
          </a:lstStyle>
          <a:p>
            <a:pPr>
              <a:defRPr/>
            </a:pPr>
            <a:fld id="{21C06BAB-7994-4998-A9CB-3E9B8FB34DCA}" type="slidenum">
              <a:rPr lang="pl-PL"/>
              <a:pPr>
                <a:defRPr/>
              </a:pPr>
              <a:t>‹#›</a:t>
            </a:fld>
            <a:endParaRPr lang="pl-P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457200" y="274638"/>
            <a:ext cx="8229600" cy="1143000"/>
          </a:xfrm>
        </p:spPr>
        <p:txBody>
          <a:bodyPr/>
          <a:lstStyle/>
          <a:p>
            <a:r>
              <a:rPr lang="pl-PL" smtClean="0"/>
              <a:t>Kliknij, aby edytować styl</a:t>
            </a:r>
            <a:endParaRPr lang="pl-PL"/>
          </a:p>
        </p:txBody>
      </p:sp>
      <p:sp>
        <p:nvSpPr>
          <p:cNvPr id="3" name="Symbol zastępczy zawartości 2"/>
          <p:cNvSpPr>
            <a:spLocks noGrp="1"/>
          </p:cNvSpPr>
          <p:nvPr>
            <p:ph sz="quarter" idx="1"/>
          </p:nvPr>
        </p:nvSpPr>
        <p:spPr>
          <a:xfrm>
            <a:off x="457200" y="1600200"/>
            <a:ext cx="4038600" cy="21859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4648200" y="1600200"/>
            <a:ext cx="4038600" cy="21859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zawartości 4"/>
          <p:cNvSpPr>
            <a:spLocks noGrp="1"/>
          </p:cNvSpPr>
          <p:nvPr>
            <p:ph sz="quarter" idx="3"/>
          </p:nvPr>
        </p:nvSpPr>
        <p:spPr>
          <a:xfrm>
            <a:off x="457200" y="3938588"/>
            <a:ext cx="4038600" cy="21875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zawartości 5"/>
          <p:cNvSpPr>
            <a:spLocks noGrp="1"/>
          </p:cNvSpPr>
          <p:nvPr>
            <p:ph sz="quarter" idx="4"/>
          </p:nvPr>
        </p:nvSpPr>
        <p:spPr>
          <a:xfrm>
            <a:off x="4648200" y="3938588"/>
            <a:ext cx="4038600" cy="21875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9"/>
          <p:cNvSpPr>
            <a:spLocks noGrp="1"/>
          </p:cNvSpPr>
          <p:nvPr>
            <p:ph type="dt" sz="half" idx="10"/>
          </p:nvPr>
        </p:nvSpPr>
        <p:spPr/>
        <p:txBody>
          <a:bodyPr/>
          <a:lstStyle>
            <a:lvl1pPr>
              <a:defRPr/>
            </a:lvl1pPr>
          </a:lstStyle>
          <a:p>
            <a:pPr>
              <a:defRPr/>
            </a:pPr>
            <a:endParaRPr lang="pl-PL"/>
          </a:p>
        </p:txBody>
      </p:sp>
      <p:sp>
        <p:nvSpPr>
          <p:cNvPr id="8" name="Symbol zastępczy stopki 21"/>
          <p:cNvSpPr>
            <a:spLocks noGrp="1"/>
          </p:cNvSpPr>
          <p:nvPr>
            <p:ph type="ftr" sz="quarter" idx="11"/>
          </p:nvPr>
        </p:nvSpPr>
        <p:spPr/>
        <p:txBody>
          <a:bodyPr/>
          <a:lstStyle>
            <a:lvl1pPr>
              <a:defRPr/>
            </a:lvl1pPr>
          </a:lstStyle>
          <a:p>
            <a:pPr>
              <a:defRPr/>
            </a:pPr>
            <a:endParaRPr lang="pl-PL"/>
          </a:p>
        </p:txBody>
      </p:sp>
      <p:sp>
        <p:nvSpPr>
          <p:cNvPr id="9" name="Symbol zastępczy numeru slajdu 17"/>
          <p:cNvSpPr>
            <a:spLocks noGrp="1"/>
          </p:cNvSpPr>
          <p:nvPr>
            <p:ph type="sldNum" sz="quarter" idx="12"/>
          </p:nvPr>
        </p:nvSpPr>
        <p:spPr/>
        <p:txBody>
          <a:bodyPr/>
          <a:lstStyle>
            <a:lvl1pPr>
              <a:defRPr/>
            </a:lvl1pPr>
          </a:lstStyle>
          <a:p>
            <a:pPr>
              <a:defRPr/>
            </a:pPr>
            <a:fld id="{0F0BD9CF-9CAD-40FF-9088-CB4CED9EBCE6}" type="slidenum">
              <a:rPr lang="pl-PL"/>
              <a:pPr>
                <a:defRPr/>
              </a:pPr>
              <a:t>‹#›</a:t>
            </a:fld>
            <a:endParaRPr lang="pl-P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457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4648200" y="1600200"/>
            <a:ext cx="4038600" cy="21859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zawartości 4"/>
          <p:cNvSpPr>
            <a:spLocks noGrp="1"/>
          </p:cNvSpPr>
          <p:nvPr>
            <p:ph sz="quarter" idx="3"/>
          </p:nvPr>
        </p:nvSpPr>
        <p:spPr>
          <a:xfrm>
            <a:off x="4648200" y="3938588"/>
            <a:ext cx="4038600" cy="21875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daty 9"/>
          <p:cNvSpPr>
            <a:spLocks noGrp="1"/>
          </p:cNvSpPr>
          <p:nvPr>
            <p:ph type="dt" sz="half" idx="10"/>
          </p:nvPr>
        </p:nvSpPr>
        <p:spPr/>
        <p:txBody>
          <a:bodyPr/>
          <a:lstStyle>
            <a:lvl1pPr>
              <a:defRPr/>
            </a:lvl1pPr>
          </a:lstStyle>
          <a:p>
            <a:pPr>
              <a:defRPr/>
            </a:pPr>
            <a:endParaRPr lang="pl-PL"/>
          </a:p>
        </p:txBody>
      </p:sp>
      <p:sp>
        <p:nvSpPr>
          <p:cNvPr id="7" name="Symbol zastępczy stopki 21"/>
          <p:cNvSpPr>
            <a:spLocks noGrp="1"/>
          </p:cNvSpPr>
          <p:nvPr>
            <p:ph type="ftr" sz="quarter" idx="11"/>
          </p:nvPr>
        </p:nvSpPr>
        <p:spPr/>
        <p:txBody>
          <a:bodyPr/>
          <a:lstStyle>
            <a:lvl1pPr>
              <a:defRPr/>
            </a:lvl1pPr>
          </a:lstStyle>
          <a:p>
            <a:pPr>
              <a:defRPr/>
            </a:pPr>
            <a:endParaRPr lang="pl-PL"/>
          </a:p>
        </p:txBody>
      </p:sp>
      <p:sp>
        <p:nvSpPr>
          <p:cNvPr id="8" name="Symbol zastępczy numeru slajdu 17"/>
          <p:cNvSpPr>
            <a:spLocks noGrp="1"/>
          </p:cNvSpPr>
          <p:nvPr>
            <p:ph type="sldNum" sz="quarter" idx="12"/>
          </p:nvPr>
        </p:nvSpPr>
        <p:spPr/>
        <p:txBody>
          <a:bodyPr/>
          <a:lstStyle>
            <a:lvl1pPr>
              <a:defRPr/>
            </a:lvl1pPr>
          </a:lstStyle>
          <a:p>
            <a:pPr>
              <a:defRPr/>
            </a:pPr>
            <a:fld id="{9407C87C-0AB2-4926-9F71-40E439FED79D}" type="slidenum">
              <a:rPr lang="pl-PL"/>
              <a:pPr>
                <a:defRPr/>
              </a:pPr>
              <a:t>‹#›</a:t>
            </a:fld>
            <a:endParaRPr lang="pl-P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ytuł, clipart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obiektu clipart 2"/>
          <p:cNvSpPr>
            <a:spLocks noGrp="1"/>
          </p:cNvSpPr>
          <p:nvPr>
            <p:ph type="clipArt" sz="half" idx="1"/>
          </p:nvPr>
        </p:nvSpPr>
        <p:spPr>
          <a:xfrm>
            <a:off x="457200" y="1600200"/>
            <a:ext cx="4038600" cy="4525963"/>
          </a:xfrm>
        </p:spPr>
        <p:txBody>
          <a:bodyPr>
            <a:normAutofit/>
          </a:bodyPr>
          <a:lstStyle/>
          <a:p>
            <a:pPr lvl="0"/>
            <a:endParaRPr lang="pl-PL" noProof="0" smtClean="0"/>
          </a:p>
        </p:txBody>
      </p:sp>
      <p:sp>
        <p:nvSpPr>
          <p:cNvPr id="4" name="Symbol zastępczy tekstu 3"/>
          <p:cNvSpPr>
            <a:spLocks noGrp="1"/>
          </p:cNvSpPr>
          <p:nvPr>
            <p:ph type="body" sz="half" idx="2"/>
          </p:nvPr>
        </p:nvSpPr>
        <p:spPr>
          <a:xfrm>
            <a:off x="4648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9"/>
          <p:cNvSpPr>
            <a:spLocks noGrp="1"/>
          </p:cNvSpPr>
          <p:nvPr>
            <p:ph type="dt" sz="half" idx="10"/>
          </p:nvPr>
        </p:nvSpPr>
        <p:spPr/>
        <p:txBody>
          <a:bodyPr/>
          <a:lstStyle>
            <a:lvl1pPr>
              <a:defRPr/>
            </a:lvl1pPr>
          </a:lstStyle>
          <a:p>
            <a:pPr>
              <a:defRPr/>
            </a:pPr>
            <a:endParaRPr lang="pl-PL"/>
          </a:p>
        </p:txBody>
      </p:sp>
      <p:sp>
        <p:nvSpPr>
          <p:cNvPr id="6" name="Symbol zastępczy stopki 21"/>
          <p:cNvSpPr>
            <a:spLocks noGrp="1"/>
          </p:cNvSpPr>
          <p:nvPr>
            <p:ph type="ftr" sz="quarter" idx="11"/>
          </p:nvPr>
        </p:nvSpPr>
        <p:spPr/>
        <p:txBody>
          <a:bodyPr/>
          <a:lstStyle>
            <a:lvl1pPr>
              <a:defRPr/>
            </a:lvl1pPr>
          </a:lstStyle>
          <a:p>
            <a:pPr>
              <a:defRPr/>
            </a:pPr>
            <a:endParaRPr lang="pl-PL"/>
          </a:p>
        </p:txBody>
      </p:sp>
      <p:sp>
        <p:nvSpPr>
          <p:cNvPr id="7" name="Symbol zastępczy numeru slajdu 17"/>
          <p:cNvSpPr>
            <a:spLocks noGrp="1"/>
          </p:cNvSpPr>
          <p:nvPr>
            <p:ph type="sldNum" sz="quarter" idx="12"/>
          </p:nvPr>
        </p:nvSpPr>
        <p:spPr/>
        <p:txBody>
          <a:bodyPr/>
          <a:lstStyle>
            <a:lvl1pPr>
              <a:defRPr/>
            </a:lvl1pPr>
          </a:lstStyle>
          <a:p>
            <a:pPr>
              <a:defRPr/>
            </a:pPr>
            <a:fld id="{5563A4DE-CF89-47FF-A642-7821E4BEB533}" type="slidenum">
              <a:rPr lang="pl-PL"/>
              <a:pPr>
                <a:defRPr/>
              </a:pPr>
              <a:t>‹#›</a:t>
            </a:fld>
            <a:endParaRPr lang="pl-P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457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9"/>
          <p:cNvSpPr>
            <a:spLocks noGrp="1"/>
          </p:cNvSpPr>
          <p:nvPr>
            <p:ph type="dt" sz="half" idx="10"/>
          </p:nvPr>
        </p:nvSpPr>
        <p:spPr/>
        <p:txBody>
          <a:bodyPr/>
          <a:lstStyle>
            <a:lvl1pPr>
              <a:defRPr/>
            </a:lvl1pPr>
          </a:lstStyle>
          <a:p>
            <a:pPr>
              <a:defRPr/>
            </a:pPr>
            <a:endParaRPr lang="pl-PL"/>
          </a:p>
        </p:txBody>
      </p:sp>
      <p:sp>
        <p:nvSpPr>
          <p:cNvPr id="6" name="Symbol zastępczy stopki 21"/>
          <p:cNvSpPr>
            <a:spLocks noGrp="1"/>
          </p:cNvSpPr>
          <p:nvPr>
            <p:ph type="ftr" sz="quarter" idx="11"/>
          </p:nvPr>
        </p:nvSpPr>
        <p:spPr/>
        <p:txBody>
          <a:bodyPr/>
          <a:lstStyle>
            <a:lvl1pPr>
              <a:defRPr/>
            </a:lvl1pPr>
          </a:lstStyle>
          <a:p>
            <a:pPr>
              <a:defRPr/>
            </a:pPr>
            <a:endParaRPr lang="pl-PL"/>
          </a:p>
        </p:txBody>
      </p:sp>
      <p:sp>
        <p:nvSpPr>
          <p:cNvPr id="7" name="Symbol zastępczy numeru slajdu 17"/>
          <p:cNvSpPr>
            <a:spLocks noGrp="1"/>
          </p:cNvSpPr>
          <p:nvPr>
            <p:ph type="sldNum" sz="quarter" idx="12"/>
          </p:nvPr>
        </p:nvSpPr>
        <p:spPr/>
        <p:txBody>
          <a:bodyPr/>
          <a:lstStyle>
            <a:lvl1pPr>
              <a:defRPr/>
            </a:lvl1pPr>
          </a:lstStyle>
          <a:p>
            <a:pPr>
              <a:defRPr/>
            </a:pPr>
            <a:fld id="{95CDE1F5-CA16-4485-8DB7-BF9FF53402D2}"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lgn="l">
              <a:defRPr/>
            </a:lvl1pPr>
          </a:lstStyle>
          <a:p>
            <a:r>
              <a:rPr lang="pl-PL" smtClean="0"/>
              <a:t>Kliknij, aby edytować styl</a:t>
            </a:r>
            <a:endParaRPr lang="en-US"/>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95B5B1BC-A298-4E1E-A2B5-83D20239305E}" type="slidenum">
              <a:rPr lang="pl-PL"/>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4" name="Dowolny kształt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Dowolny kształt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Tytuł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pl-PL" smtClean="0"/>
              <a:t>Kliknij, aby edytować styl</a:t>
            </a:r>
            <a:endParaRPr lang="en-US"/>
          </a:p>
        </p:txBody>
      </p:sp>
      <p:sp>
        <p:nvSpPr>
          <p:cNvPr id="3" name="Symbol zastępczy tekstu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l-PL" smtClean="0"/>
              <a:t>Kliknij, aby edytować style wzorca tekstu</a:t>
            </a:r>
          </a:p>
        </p:txBody>
      </p:sp>
      <p:sp>
        <p:nvSpPr>
          <p:cNvPr id="6" name="Symbol zastępczy daty 3"/>
          <p:cNvSpPr>
            <a:spLocks noGrp="1"/>
          </p:cNvSpPr>
          <p:nvPr>
            <p:ph type="dt" sz="half" idx="10"/>
          </p:nvPr>
        </p:nvSpPr>
        <p:spPr/>
        <p:txBody>
          <a:bodyPr/>
          <a:lstStyle>
            <a:lvl1pPr>
              <a:defRPr/>
            </a:lvl1pPr>
          </a:lstStyle>
          <a:p>
            <a:pPr>
              <a:defRPr/>
            </a:pPr>
            <a:endParaRPr lang="pl-PL"/>
          </a:p>
        </p:txBody>
      </p:sp>
      <p:sp>
        <p:nvSpPr>
          <p:cNvPr id="7" name="Symbol zastępczy stopki 4"/>
          <p:cNvSpPr>
            <a:spLocks noGrp="1"/>
          </p:cNvSpPr>
          <p:nvPr>
            <p:ph type="ftr" sz="quarter" idx="11"/>
          </p:nvPr>
        </p:nvSpPr>
        <p:spPr/>
        <p:txBody>
          <a:bodyPr/>
          <a:lstStyle>
            <a:lvl1pPr>
              <a:defRPr/>
            </a:lvl1pPr>
          </a:lstStyle>
          <a:p>
            <a:pPr>
              <a:defRPr/>
            </a:pPr>
            <a:endParaRPr lang="pl-PL"/>
          </a:p>
        </p:txBody>
      </p:sp>
      <p:sp>
        <p:nvSpPr>
          <p:cNvPr id="8" name="Symbol zastępczy numeru slajdu 5"/>
          <p:cNvSpPr>
            <a:spLocks noGrp="1"/>
          </p:cNvSpPr>
          <p:nvPr>
            <p:ph type="sldNum" sz="quarter" idx="12"/>
          </p:nvPr>
        </p:nvSpPr>
        <p:spPr/>
        <p:txBody>
          <a:bodyPr/>
          <a:lstStyle>
            <a:lvl1pPr>
              <a:defRPr/>
            </a:lvl1pPr>
          </a:lstStyle>
          <a:p>
            <a:pPr>
              <a:defRPr/>
            </a:pPr>
            <a:fld id="{85AA6D9E-6D35-4FFE-88C9-675F358F36B9}" type="slidenum">
              <a:rPr lang="pl-PL"/>
              <a:pPr>
                <a:defRPr/>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7467600" cy="1143000"/>
          </a:xfrm>
        </p:spPr>
        <p:txBody>
          <a:bodyPr/>
          <a:lstStyle/>
          <a:p>
            <a:r>
              <a:rPr lang="pl-PL" smtClean="0"/>
              <a:t>Kliknij, aby edytować styl</a:t>
            </a:r>
            <a:endParaRPr lang="en-US"/>
          </a:p>
        </p:txBody>
      </p:sp>
      <p:sp>
        <p:nvSpPr>
          <p:cNvPr id="3" name="Symbol zastępczy zawartości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9"/>
          <p:cNvSpPr>
            <a:spLocks noGrp="1"/>
          </p:cNvSpPr>
          <p:nvPr>
            <p:ph type="dt" sz="half" idx="10"/>
          </p:nvPr>
        </p:nvSpPr>
        <p:spPr/>
        <p:txBody>
          <a:bodyPr/>
          <a:lstStyle>
            <a:lvl1pPr>
              <a:defRPr/>
            </a:lvl1pPr>
          </a:lstStyle>
          <a:p>
            <a:pPr>
              <a:defRPr/>
            </a:pPr>
            <a:endParaRPr lang="pl-PL"/>
          </a:p>
        </p:txBody>
      </p:sp>
      <p:sp>
        <p:nvSpPr>
          <p:cNvPr id="6" name="Symbol zastępczy stopki 21"/>
          <p:cNvSpPr>
            <a:spLocks noGrp="1"/>
          </p:cNvSpPr>
          <p:nvPr>
            <p:ph type="ftr" sz="quarter" idx="11"/>
          </p:nvPr>
        </p:nvSpPr>
        <p:spPr/>
        <p:txBody>
          <a:bodyPr/>
          <a:lstStyle>
            <a:lvl1pPr>
              <a:defRPr/>
            </a:lvl1pPr>
          </a:lstStyle>
          <a:p>
            <a:pPr>
              <a:defRPr/>
            </a:pPr>
            <a:endParaRPr lang="pl-PL"/>
          </a:p>
        </p:txBody>
      </p:sp>
      <p:sp>
        <p:nvSpPr>
          <p:cNvPr id="7" name="Symbol zastępczy numeru slajdu 17"/>
          <p:cNvSpPr>
            <a:spLocks noGrp="1"/>
          </p:cNvSpPr>
          <p:nvPr>
            <p:ph type="sldNum" sz="quarter" idx="12"/>
          </p:nvPr>
        </p:nvSpPr>
        <p:spPr/>
        <p:txBody>
          <a:bodyPr/>
          <a:lstStyle>
            <a:lvl1pPr>
              <a:defRPr/>
            </a:lvl1pPr>
          </a:lstStyle>
          <a:p>
            <a:pPr>
              <a:defRPr/>
            </a:pPr>
            <a:fld id="{165460EA-ABFA-4193-B224-C84955126F3A}" type="slidenum">
              <a:rPr lang="pl-PL"/>
              <a:pPr>
                <a:defRPr/>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lstStyle>
            <a:lvl1pPr>
              <a:defRPr/>
            </a:lvl1pPr>
          </a:lstStyle>
          <a:p>
            <a:r>
              <a:rPr lang="pl-PL" smtClean="0"/>
              <a:t>Kliknij, aby edytować styl</a:t>
            </a:r>
            <a:endParaRPr lang="en-US"/>
          </a:p>
        </p:txBody>
      </p:sp>
      <p:sp>
        <p:nvSpPr>
          <p:cNvPr id="3" name="Symbol zastępczy tekstu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4" name="Symbol zastępczy tekstu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5" name="Symbol zastępczy zawartości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6" name="Symbol zastępczy zawartości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Symbol zastępczy daty 6"/>
          <p:cNvSpPr>
            <a:spLocks noGrp="1"/>
          </p:cNvSpPr>
          <p:nvPr>
            <p:ph type="dt" sz="half" idx="10"/>
          </p:nvPr>
        </p:nvSpPr>
        <p:spPr/>
        <p:txBody>
          <a:bodyPr/>
          <a:lstStyle>
            <a:lvl1pPr>
              <a:defRPr/>
            </a:lvl1pPr>
          </a:lstStyle>
          <a:p>
            <a:pPr>
              <a:defRPr/>
            </a:pPr>
            <a:endParaRPr lang="pl-PL"/>
          </a:p>
        </p:txBody>
      </p:sp>
      <p:sp>
        <p:nvSpPr>
          <p:cNvPr id="8" name="Symbol zastępczy stopki 7"/>
          <p:cNvSpPr>
            <a:spLocks noGrp="1"/>
          </p:cNvSpPr>
          <p:nvPr>
            <p:ph type="ftr" sz="quarter" idx="11"/>
          </p:nvPr>
        </p:nvSpPr>
        <p:spPr/>
        <p:txBody>
          <a:bodyPr/>
          <a:lstStyle>
            <a:lvl1pPr>
              <a:defRPr/>
            </a:lvl1pPr>
          </a:lstStyle>
          <a:p>
            <a:pPr>
              <a:defRPr/>
            </a:pPr>
            <a:endParaRPr lang="pl-PL"/>
          </a:p>
        </p:txBody>
      </p:sp>
      <p:sp>
        <p:nvSpPr>
          <p:cNvPr id="9" name="Symbol zastępczy numeru slajdu 8"/>
          <p:cNvSpPr>
            <a:spLocks noGrp="1"/>
          </p:cNvSpPr>
          <p:nvPr>
            <p:ph type="sldNum" sz="quarter" idx="12"/>
          </p:nvPr>
        </p:nvSpPr>
        <p:spPr/>
        <p:txBody>
          <a:bodyPr/>
          <a:lstStyle>
            <a:lvl1pPr>
              <a:defRPr/>
            </a:lvl1pPr>
          </a:lstStyle>
          <a:p>
            <a:pPr>
              <a:defRPr/>
            </a:pPr>
            <a:fld id="{359DA60D-857C-4122-B1F9-21C6BEE09407}" type="slidenum">
              <a:rPr lang="pl-PL"/>
              <a:pPr>
                <a:defRPr/>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320"/>
            <a:ext cx="7470648" cy="1143000"/>
          </a:xfrm>
        </p:spPr>
        <p:txBody>
          <a:bodyPr/>
          <a:lstStyle>
            <a:lvl1pPr algn="l">
              <a:defRPr sz="4600"/>
            </a:lvl1pPr>
          </a:lstStyle>
          <a:p>
            <a:r>
              <a:rPr lang="pl-PL" smtClean="0"/>
              <a:t>Kliknij, aby edytować styl</a:t>
            </a:r>
            <a:endParaRPr lang="en-US"/>
          </a:p>
        </p:txBody>
      </p:sp>
      <p:sp>
        <p:nvSpPr>
          <p:cNvPr id="3" name="Symbol zastępczy daty 9"/>
          <p:cNvSpPr>
            <a:spLocks noGrp="1"/>
          </p:cNvSpPr>
          <p:nvPr>
            <p:ph type="dt" sz="half" idx="10"/>
          </p:nvPr>
        </p:nvSpPr>
        <p:spPr/>
        <p:txBody>
          <a:bodyPr/>
          <a:lstStyle>
            <a:lvl1pPr>
              <a:defRPr/>
            </a:lvl1pPr>
          </a:lstStyle>
          <a:p>
            <a:pPr>
              <a:defRPr/>
            </a:pPr>
            <a:endParaRPr lang="pl-PL"/>
          </a:p>
        </p:txBody>
      </p:sp>
      <p:sp>
        <p:nvSpPr>
          <p:cNvPr id="4" name="Symbol zastępczy stopki 21"/>
          <p:cNvSpPr>
            <a:spLocks noGrp="1"/>
          </p:cNvSpPr>
          <p:nvPr>
            <p:ph type="ftr" sz="quarter" idx="11"/>
          </p:nvPr>
        </p:nvSpPr>
        <p:spPr/>
        <p:txBody>
          <a:bodyPr/>
          <a:lstStyle>
            <a:lvl1pPr>
              <a:defRPr/>
            </a:lvl1pPr>
          </a:lstStyle>
          <a:p>
            <a:pPr>
              <a:defRPr/>
            </a:pPr>
            <a:endParaRPr lang="pl-PL"/>
          </a:p>
        </p:txBody>
      </p:sp>
      <p:sp>
        <p:nvSpPr>
          <p:cNvPr id="5" name="Symbol zastępczy numeru slajdu 17"/>
          <p:cNvSpPr>
            <a:spLocks noGrp="1"/>
          </p:cNvSpPr>
          <p:nvPr>
            <p:ph type="sldNum" sz="quarter" idx="12"/>
          </p:nvPr>
        </p:nvSpPr>
        <p:spPr/>
        <p:txBody>
          <a:bodyPr/>
          <a:lstStyle>
            <a:lvl1pPr>
              <a:defRPr/>
            </a:lvl1pPr>
          </a:lstStyle>
          <a:p>
            <a:pPr>
              <a:defRPr/>
            </a:pPr>
            <a:fld id="{791B91C1-227A-4010-9BE3-85BFA02CF950}" type="slidenum">
              <a:rPr lang="pl-PL"/>
              <a:pPr>
                <a:defRPr/>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9"/>
          <p:cNvSpPr>
            <a:spLocks noGrp="1"/>
          </p:cNvSpPr>
          <p:nvPr>
            <p:ph type="dt" sz="half" idx="10"/>
          </p:nvPr>
        </p:nvSpPr>
        <p:spPr/>
        <p:txBody>
          <a:bodyPr/>
          <a:lstStyle>
            <a:lvl1pPr>
              <a:defRPr/>
            </a:lvl1pPr>
          </a:lstStyle>
          <a:p>
            <a:pPr>
              <a:defRPr/>
            </a:pPr>
            <a:endParaRPr lang="pl-PL"/>
          </a:p>
        </p:txBody>
      </p:sp>
      <p:sp>
        <p:nvSpPr>
          <p:cNvPr id="3" name="Symbol zastępczy stopki 21"/>
          <p:cNvSpPr>
            <a:spLocks noGrp="1"/>
          </p:cNvSpPr>
          <p:nvPr>
            <p:ph type="ftr" sz="quarter" idx="11"/>
          </p:nvPr>
        </p:nvSpPr>
        <p:spPr/>
        <p:txBody>
          <a:bodyPr/>
          <a:lstStyle>
            <a:lvl1pPr>
              <a:defRPr/>
            </a:lvl1pPr>
          </a:lstStyle>
          <a:p>
            <a:pPr>
              <a:defRPr/>
            </a:pPr>
            <a:endParaRPr lang="pl-PL"/>
          </a:p>
        </p:txBody>
      </p:sp>
      <p:sp>
        <p:nvSpPr>
          <p:cNvPr id="4" name="Symbol zastępczy numeru slajdu 17"/>
          <p:cNvSpPr>
            <a:spLocks noGrp="1"/>
          </p:cNvSpPr>
          <p:nvPr>
            <p:ph type="sldNum" sz="quarter" idx="12"/>
          </p:nvPr>
        </p:nvSpPr>
        <p:spPr/>
        <p:txBody>
          <a:bodyPr/>
          <a:lstStyle>
            <a:lvl1pPr>
              <a:defRPr/>
            </a:lvl1pPr>
          </a:lstStyle>
          <a:p>
            <a:pPr>
              <a:defRPr/>
            </a:pPr>
            <a:fld id="{7082F04D-465B-4E64-A692-FE677F22A81A}" type="slidenum">
              <a:rPr lang="pl-PL"/>
              <a:pPr>
                <a:defRPr/>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pl-PL" smtClean="0"/>
              <a:t>Kliknij, aby edytować styl</a:t>
            </a:r>
            <a:endParaRPr lang="en-US"/>
          </a:p>
        </p:txBody>
      </p:sp>
      <p:sp>
        <p:nvSpPr>
          <p:cNvPr id="3" name="Symbol zastępczy tekstu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pl-PL" smtClean="0"/>
              <a:t>Kliknij, aby edytować style wzorca tekstu</a:t>
            </a:r>
          </a:p>
        </p:txBody>
      </p:sp>
      <p:sp>
        <p:nvSpPr>
          <p:cNvPr id="4" name="Symbol zastępczy zawartości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4"/>
          <p:cNvSpPr>
            <a:spLocks noGrp="1"/>
          </p:cNvSpPr>
          <p:nvPr>
            <p:ph type="dt" sz="half" idx="10"/>
          </p:nvPr>
        </p:nvSpPr>
        <p:spPr/>
        <p:txBody>
          <a:bodyPr/>
          <a:lstStyle>
            <a:lvl1pPr>
              <a:defRPr/>
            </a:lvl1pPr>
          </a:lstStyle>
          <a:p>
            <a:pPr>
              <a:defRPr/>
            </a:pPr>
            <a:endParaRPr lang="pl-PL"/>
          </a:p>
        </p:txBody>
      </p:sp>
      <p:sp>
        <p:nvSpPr>
          <p:cNvPr id="6" name="Symbol zastępczy stopki 5"/>
          <p:cNvSpPr>
            <a:spLocks noGrp="1"/>
          </p:cNvSpPr>
          <p:nvPr>
            <p:ph type="ftr" sz="quarter" idx="11"/>
          </p:nvPr>
        </p:nvSpPr>
        <p:spPr/>
        <p:txBody>
          <a:bodyPr/>
          <a:lstStyle>
            <a:lvl1pPr>
              <a:defRPr/>
            </a:lvl1pPr>
          </a:lstStyle>
          <a:p>
            <a:pPr>
              <a:defRPr/>
            </a:pPr>
            <a:endParaRPr lang="pl-PL"/>
          </a:p>
        </p:txBody>
      </p:sp>
      <p:sp>
        <p:nvSpPr>
          <p:cNvPr id="7" name="Symbol zastępczy numeru slajdu 6"/>
          <p:cNvSpPr>
            <a:spLocks noGrp="1"/>
          </p:cNvSpPr>
          <p:nvPr>
            <p:ph type="sldNum" sz="quarter" idx="12"/>
          </p:nvPr>
        </p:nvSpPr>
        <p:spPr>
          <a:xfrm>
            <a:off x="8156575" y="6421438"/>
            <a:ext cx="762000" cy="365125"/>
          </a:xfrm>
        </p:spPr>
        <p:txBody>
          <a:bodyPr/>
          <a:lstStyle>
            <a:lvl1pPr>
              <a:defRPr/>
            </a:lvl1pPr>
          </a:lstStyle>
          <a:p>
            <a:pPr>
              <a:defRPr/>
            </a:pPr>
            <a:fld id="{6831D58A-F21D-4C4C-A575-86B51BDE5F9A}" type="slidenum">
              <a:rPr lang="pl-PL"/>
              <a:pPr>
                <a:defRPr/>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pl-PL" smtClean="0"/>
              <a:t>Kliknij, aby edytować styl</a:t>
            </a:r>
            <a:endParaRPr lang="en-US"/>
          </a:p>
        </p:txBody>
      </p:sp>
      <p:sp>
        <p:nvSpPr>
          <p:cNvPr id="3" name="Symbol zastępczy obrazu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pl-PL" noProof="0" smtClean="0"/>
              <a:t>Kliknij ikonę, aby dodać obraz</a:t>
            </a:r>
            <a:endParaRPr lang="en-US" noProof="0" dirty="0"/>
          </a:p>
        </p:txBody>
      </p:sp>
      <p:sp>
        <p:nvSpPr>
          <p:cNvPr id="4" name="Symbol zastępczy tekstu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lvl1pPr>
              <a:defRPr/>
            </a:lvl1pPr>
          </a:lstStyle>
          <a:p>
            <a:pPr>
              <a:defRPr/>
            </a:pPr>
            <a:endParaRPr lang="pl-PL"/>
          </a:p>
        </p:txBody>
      </p:sp>
      <p:sp>
        <p:nvSpPr>
          <p:cNvPr id="6" name="Symbol zastępczy stopki 5"/>
          <p:cNvSpPr>
            <a:spLocks noGrp="1"/>
          </p:cNvSpPr>
          <p:nvPr>
            <p:ph type="ftr" sz="quarter" idx="11"/>
          </p:nvPr>
        </p:nvSpPr>
        <p:spPr/>
        <p:txBody>
          <a:bodyPr/>
          <a:lstStyle>
            <a:lvl1pPr>
              <a:defRPr/>
            </a:lvl1pPr>
          </a:lstStyle>
          <a:p>
            <a:pPr>
              <a:defRPr/>
            </a:pPr>
            <a:endParaRPr lang="pl-PL"/>
          </a:p>
        </p:txBody>
      </p:sp>
      <p:sp>
        <p:nvSpPr>
          <p:cNvPr id="7" name="Symbol zastępczy numeru slajdu 6"/>
          <p:cNvSpPr>
            <a:spLocks noGrp="1"/>
          </p:cNvSpPr>
          <p:nvPr>
            <p:ph type="sldNum" sz="quarter" idx="12"/>
          </p:nvPr>
        </p:nvSpPr>
        <p:spPr/>
        <p:txBody>
          <a:bodyPr/>
          <a:lstStyle>
            <a:lvl1pPr>
              <a:defRPr/>
            </a:lvl1pPr>
          </a:lstStyle>
          <a:p>
            <a:pPr>
              <a:defRPr/>
            </a:pPr>
            <a:fld id="{3516120D-EDAA-4E90-8C36-64407083EC54}" type="slidenum">
              <a:rPr lang="pl-PL"/>
              <a:pPr>
                <a:defRPr/>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99"/>
            </a:gs>
            <a:gs pos="39999">
              <a:srgbClr val="0A128C"/>
            </a:gs>
            <a:gs pos="70000">
              <a:srgbClr val="181CC7"/>
            </a:gs>
            <a:gs pos="88000">
              <a:srgbClr val="7005D4"/>
            </a:gs>
            <a:gs pos="100000">
              <a:srgbClr val="8C3D91"/>
            </a:gs>
          </a:gsLst>
          <a:lin ang="8100000" scaled="1"/>
        </a:gradFill>
        <a:effectLst/>
      </p:bgPr>
    </p:bg>
    <p:spTree>
      <p:nvGrpSpPr>
        <p:cNvPr id="1" name=""/>
        <p:cNvGrpSpPr/>
        <p:nvPr/>
      </p:nvGrpSpPr>
      <p:grpSpPr>
        <a:xfrm>
          <a:off x="0" y="0"/>
          <a:ext cx="0" cy="0"/>
          <a:chOff x="0" y="0"/>
          <a:chExt cx="0" cy="0"/>
        </a:xfrm>
      </p:grpSpPr>
      <p:sp>
        <p:nvSpPr>
          <p:cNvPr id="12" name="Dowolny kształt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Dowolny kształt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1028" name="Symbol zastępczy tytułu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pl-PL" smtClean="0"/>
              <a:t>Kliknij, aby edytować styl</a:t>
            </a:r>
            <a:endParaRPr lang="en-US" smtClean="0"/>
          </a:p>
        </p:txBody>
      </p:sp>
      <p:sp>
        <p:nvSpPr>
          <p:cNvPr id="1029" name="Symbol zastępczy tekstu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10" name="Symbol zastępczy daty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pl-PL"/>
          </a:p>
        </p:txBody>
      </p:sp>
      <p:sp>
        <p:nvSpPr>
          <p:cNvPr id="22" name="Symbol zastępczy stopki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pl-PL"/>
          </a:p>
        </p:txBody>
      </p:sp>
      <p:sp>
        <p:nvSpPr>
          <p:cNvPr id="18" name="Symbol zastępczy numeru slajdu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E1C2B75C-324D-4CC4-B458-097F9BD71024}" type="slidenum">
              <a:rPr lang="pl-PL"/>
              <a:pPr>
                <a:defRPr/>
              </a:pPr>
              <a:t>‹#›</a:t>
            </a:fld>
            <a:endParaRPr lang="pl-PL"/>
          </a:p>
        </p:txBody>
      </p:sp>
    </p:spTree>
  </p:cSld>
  <p:clrMap bg1="dk1" tx1="lt1" bg2="dk2" tx2="lt2" accent1="accent1" accent2="accent2" accent3="accent3" accent4="accent4" accent5="accent5" accent6="accent6" hlink="hlink" folHlink="folHlink"/>
  <p:sldLayoutIdLst>
    <p:sldLayoutId id="2147485006" r:id="rId1"/>
    <p:sldLayoutId id="2147485007" r:id="rId2"/>
    <p:sldLayoutId id="2147485008" r:id="rId3"/>
    <p:sldLayoutId id="2147485009" r:id="rId4"/>
    <p:sldLayoutId id="2147485010" r:id="rId5"/>
    <p:sldLayoutId id="2147485011" r:id="rId6"/>
    <p:sldLayoutId id="2147485012" r:id="rId7"/>
    <p:sldLayoutId id="2147485013" r:id="rId8"/>
    <p:sldLayoutId id="2147485014" r:id="rId9"/>
    <p:sldLayoutId id="2147485015" r:id="rId10"/>
    <p:sldLayoutId id="2147485016" r:id="rId11"/>
    <p:sldLayoutId id="2147485017" r:id="rId12"/>
    <p:sldLayoutId id="2147485018" r:id="rId13"/>
    <p:sldLayoutId id="2147485019" r:id="rId14"/>
    <p:sldLayoutId id="2147485020" r:id="rId15"/>
    <p:sldLayoutId id="2147485021" r:id="rId16"/>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defRPr>
      </a:lvl2pPr>
      <a:lvl3pPr algn="l" rtl="0" eaLnBrk="0" fontAlgn="base" hangingPunct="0">
        <a:spcBef>
          <a:spcPct val="0"/>
        </a:spcBef>
        <a:spcAft>
          <a:spcPct val="0"/>
        </a:spcAft>
        <a:defRPr sz="4600">
          <a:solidFill>
            <a:schemeClr val="tx1"/>
          </a:solidFill>
          <a:latin typeface="Franklin Gothic Book"/>
        </a:defRPr>
      </a:lvl3pPr>
      <a:lvl4pPr algn="l" rtl="0" eaLnBrk="0" fontAlgn="base" hangingPunct="0">
        <a:spcBef>
          <a:spcPct val="0"/>
        </a:spcBef>
        <a:spcAft>
          <a:spcPct val="0"/>
        </a:spcAft>
        <a:defRPr sz="4600">
          <a:solidFill>
            <a:schemeClr val="tx1"/>
          </a:solidFill>
          <a:latin typeface="Franklin Gothic Book"/>
        </a:defRPr>
      </a:lvl4pPr>
      <a:lvl5pPr algn="l" rtl="0" eaLnBrk="0" fontAlgn="base" hangingPunct="0">
        <a:spcBef>
          <a:spcPct val="0"/>
        </a:spcBef>
        <a:spcAft>
          <a:spcPct val="0"/>
        </a:spcAft>
        <a:defRPr sz="4600">
          <a:solidFill>
            <a:schemeClr val="tx1"/>
          </a:solidFill>
          <a:latin typeface="Franklin Gothic Book"/>
        </a:defRPr>
      </a:lvl5pPr>
      <a:lvl6pPr marL="457200" algn="l" rtl="0" fontAlgn="base">
        <a:spcBef>
          <a:spcPct val="0"/>
        </a:spcBef>
        <a:spcAft>
          <a:spcPct val="0"/>
        </a:spcAft>
        <a:defRPr sz="4600">
          <a:solidFill>
            <a:schemeClr val="tx1"/>
          </a:solidFill>
          <a:latin typeface="Franklin Gothic Book"/>
        </a:defRPr>
      </a:lvl6pPr>
      <a:lvl7pPr marL="914400" algn="l" rtl="0" fontAlgn="base">
        <a:spcBef>
          <a:spcPct val="0"/>
        </a:spcBef>
        <a:spcAft>
          <a:spcPct val="0"/>
        </a:spcAft>
        <a:defRPr sz="4600">
          <a:solidFill>
            <a:schemeClr val="tx1"/>
          </a:solidFill>
          <a:latin typeface="Franklin Gothic Book"/>
        </a:defRPr>
      </a:lvl7pPr>
      <a:lvl8pPr marL="1371600" algn="l" rtl="0" fontAlgn="base">
        <a:spcBef>
          <a:spcPct val="0"/>
        </a:spcBef>
        <a:spcAft>
          <a:spcPct val="0"/>
        </a:spcAft>
        <a:defRPr sz="4600">
          <a:solidFill>
            <a:schemeClr val="tx1"/>
          </a:solidFill>
          <a:latin typeface="Franklin Gothic Book"/>
        </a:defRPr>
      </a:lvl8pPr>
      <a:lvl9pPr marL="1828800" algn="l" rtl="0" fontAlgn="base">
        <a:spcBef>
          <a:spcPct val="0"/>
        </a:spcBef>
        <a:spcAft>
          <a:spcPct val="0"/>
        </a:spcAft>
        <a:defRPr sz="4600">
          <a:solidFill>
            <a:schemeClr val="tx1"/>
          </a:solidFill>
          <a:latin typeface="Franklin Gothic Book"/>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D:\PPO%202015\PREZENTACJA%20%20PPO%20%20-%20Komisja%20%20Socjalna\Facebook&#8236;.mp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843213" y="3860800"/>
            <a:ext cx="2700337" cy="503238"/>
          </a:xfrm>
          <a:prstGeom prst="rect">
            <a:avLst/>
          </a:prstGeom>
          <a:noFill/>
          <a:ln w="9525">
            <a:noFill/>
            <a:round/>
            <a:headEnd/>
            <a:tailEnd/>
          </a:ln>
        </p:spPr>
        <p:txBody>
          <a:bodyPr lIns="90000" tIns="46800" rIns="90000" bIns="46800">
            <a:spAutoFit/>
          </a:bodyPr>
          <a:lstStyle/>
          <a:p>
            <a:pPr>
              <a:lnSpc>
                <a:spcPct val="95000"/>
              </a:lnSpc>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solidFill>
                  <a:srgbClr val="FFFFFF"/>
                </a:solidFill>
                <a:latin typeface="Times New Roman" pitchFamily="18" charset="0"/>
              </a:rPr>
              <a:t>Opracowali :</a:t>
            </a:r>
          </a:p>
        </p:txBody>
      </p:sp>
      <p:sp>
        <p:nvSpPr>
          <p:cNvPr id="18435" name="Rectangle 4"/>
          <p:cNvSpPr>
            <a:spLocks noChangeArrowheads="1"/>
          </p:cNvSpPr>
          <p:nvPr/>
        </p:nvSpPr>
        <p:spPr bwMode="auto">
          <a:xfrm>
            <a:off x="3779838" y="4437063"/>
            <a:ext cx="5364162" cy="936625"/>
          </a:xfrm>
          <a:prstGeom prst="rect">
            <a:avLst/>
          </a:prstGeom>
          <a:noFill/>
          <a:ln w="9525">
            <a:noFill/>
            <a:round/>
            <a:headEnd/>
            <a:tailEnd/>
          </a:ln>
        </p:spPr>
        <p:txBody>
          <a:bodyPr lIns="90000" tIns="46800" rIns="90000" bIns="46800"/>
          <a:lstStyle/>
          <a:p>
            <a:pPr>
              <a:lnSpc>
                <a:spcPct val="86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FFFFFF"/>
                </a:solidFill>
                <a:latin typeface="Times New Roman" pitchFamily="18" charset="0"/>
              </a:rPr>
              <a:t>mgr fizjoterapii  </a:t>
            </a:r>
            <a:r>
              <a:rPr lang="pl-PL" sz="2000">
                <a:solidFill>
                  <a:srgbClr val="FFFFFF"/>
                </a:solidFill>
                <a:latin typeface="Times New Roman" pitchFamily="18" charset="0"/>
              </a:rPr>
              <a:t>    </a:t>
            </a:r>
            <a:r>
              <a:rPr lang="en-GB" sz="2000">
                <a:solidFill>
                  <a:srgbClr val="FFFFFF"/>
                </a:solidFill>
                <a:latin typeface="Times New Roman" pitchFamily="18" charset="0"/>
              </a:rPr>
              <a:t>Iwona Gałka-  Bienkiewicz    mgr fizjoterapii </a:t>
            </a:r>
            <a:r>
              <a:rPr lang="pl-PL" sz="2000">
                <a:solidFill>
                  <a:srgbClr val="FFFFFF"/>
                </a:solidFill>
                <a:latin typeface="Times New Roman" pitchFamily="18" charset="0"/>
              </a:rPr>
              <a:t>          </a:t>
            </a:r>
            <a:r>
              <a:rPr lang="en-GB" sz="2000">
                <a:solidFill>
                  <a:srgbClr val="FFFFFF"/>
                </a:solidFill>
                <a:latin typeface="Times New Roman" pitchFamily="18" charset="0"/>
              </a:rPr>
              <a:t>Jarosław Bienkiewicz</a:t>
            </a:r>
          </a:p>
          <a:p>
            <a:pPr algn="ctr">
              <a:lnSpc>
                <a:spcPct val="86000"/>
              </a:lnSpc>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a:solidFill>
                <a:srgbClr val="FFFFFF"/>
              </a:solidFill>
              <a:latin typeface="Times New Roman" pitchFamily="18" charset="0"/>
            </a:endParaRPr>
          </a:p>
          <a:p>
            <a:pPr algn="ctr">
              <a:lnSpc>
                <a:spcPct val="84000"/>
              </a:lnSpc>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FFFFFF"/>
                </a:solidFill>
              </a:rPr>
              <a:t>         </a:t>
            </a:r>
          </a:p>
        </p:txBody>
      </p:sp>
      <p:sp>
        <p:nvSpPr>
          <p:cNvPr id="4101" name="Text Box 5"/>
          <p:cNvSpPr txBox="1">
            <a:spLocks noChangeArrowheads="1"/>
          </p:cNvSpPr>
          <p:nvPr/>
        </p:nvSpPr>
        <p:spPr bwMode="auto">
          <a:xfrm>
            <a:off x="4071938" y="5143500"/>
            <a:ext cx="4537075" cy="463550"/>
          </a:xfrm>
          <a:prstGeom prst="rect">
            <a:avLst/>
          </a:prstGeom>
          <a:noFill/>
          <a:ln w="9525">
            <a:noFill/>
            <a:round/>
            <a:headEnd/>
            <a:tailEnd/>
          </a:ln>
        </p:spPr>
        <p:txBody>
          <a:bodyPr lIns="90000" tIns="46800" rIns="90000" bIns="46800">
            <a:spAutoFit/>
          </a:bodyPr>
          <a:lstStyle/>
          <a:p>
            <a:pPr algn="ctr">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i="1">
                <a:solidFill>
                  <a:srgbClr val="FFFF00"/>
                </a:solidFill>
              </a:rPr>
              <a:t> ,,</a:t>
            </a:r>
            <a:r>
              <a:rPr lang="en-GB" sz="2400" i="1">
                <a:solidFill>
                  <a:srgbClr val="FFFF00"/>
                </a:solidFill>
                <a:latin typeface="Times New Roman" pitchFamily="18" charset="0"/>
              </a:rPr>
              <a:t> GALEN ”   MILICZ        </a:t>
            </a:r>
          </a:p>
        </p:txBody>
      </p:sp>
      <p:pic>
        <p:nvPicPr>
          <p:cNvPr id="18437" name="Picture 6"/>
          <p:cNvPicPr>
            <a:picLocks noChangeAspect="1" noChangeArrowheads="1"/>
          </p:cNvPicPr>
          <p:nvPr/>
        </p:nvPicPr>
        <p:blipFill>
          <a:blip r:embed="rId3" cstate="print"/>
          <a:srcRect/>
          <a:stretch>
            <a:fillRect/>
          </a:stretch>
        </p:blipFill>
        <p:spPr bwMode="auto">
          <a:xfrm>
            <a:off x="857250" y="2714625"/>
            <a:ext cx="1643063" cy="3351213"/>
          </a:xfrm>
          <a:prstGeom prst="rect">
            <a:avLst/>
          </a:prstGeom>
          <a:noFill/>
          <a:ln w="9525">
            <a:noFill/>
            <a:round/>
            <a:headEnd/>
            <a:tailEnd/>
          </a:ln>
        </p:spPr>
      </p:pic>
      <p:sp>
        <p:nvSpPr>
          <p:cNvPr id="4103" name="Text Box 7"/>
          <p:cNvSpPr txBox="1">
            <a:spLocks noChangeArrowheads="1"/>
          </p:cNvSpPr>
          <p:nvPr/>
        </p:nvSpPr>
        <p:spPr bwMode="auto">
          <a:xfrm>
            <a:off x="925513" y="500063"/>
            <a:ext cx="8218487" cy="1885950"/>
          </a:xfrm>
          <a:prstGeom prst="rect">
            <a:avLst/>
          </a:prstGeom>
          <a:noFill/>
          <a:ln w="9525">
            <a:noFill/>
            <a:round/>
            <a:headEnd/>
            <a:tailEnd/>
          </a:ln>
          <a:effectLst/>
        </p:spPr>
        <p:txBody>
          <a:bodyPr lIns="90000" tIns="45000" rIns="90000" bIns="45000"/>
          <a:lstStyle/>
          <a:p>
            <a:pPr algn="ct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000" dirty="0">
                <a:solidFill>
                  <a:srgbClr val="E5E5FF"/>
                </a:solidFill>
                <a:effectLst>
                  <a:outerShdw blurRad="38100" dist="38100" dir="2700000" algn="tl">
                    <a:srgbClr val="000000"/>
                  </a:outerShdw>
                </a:effectLst>
                <a:latin typeface="Times New Roman" pitchFamily="18" charset="0"/>
              </a:rPr>
              <a:t>PROBLEMY  ODKRĘGOSŁUPOWE  -  PRZYCZYNY </a:t>
            </a:r>
            <a:r>
              <a:rPr lang="pl-PL" sz="4000" dirty="0">
                <a:solidFill>
                  <a:srgbClr val="E5E5FF"/>
                </a:solidFill>
                <a:effectLst>
                  <a:outerShdw blurRad="38100" dist="38100" dir="2700000" algn="tl">
                    <a:srgbClr val="000000"/>
                  </a:outerShdw>
                </a:effectLst>
                <a:latin typeface="Times New Roman" pitchFamily="18" charset="0"/>
              </a:rPr>
              <a:t>, </a:t>
            </a:r>
            <a:r>
              <a:rPr lang="en-GB" sz="4000" dirty="0">
                <a:solidFill>
                  <a:srgbClr val="E5E5FF"/>
                </a:solidFill>
                <a:effectLst>
                  <a:outerShdw blurRad="38100" dist="38100" dir="2700000" algn="tl">
                    <a:srgbClr val="000000"/>
                  </a:outerShdw>
                </a:effectLst>
                <a:latin typeface="Times New Roman" pitchFamily="18" charset="0"/>
              </a:rPr>
              <a:t>  PROFILAKTYKA</a:t>
            </a:r>
            <a:r>
              <a:rPr lang="pl-PL" sz="4000" dirty="0">
                <a:solidFill>
                  <a:srgbClr val="E5E5FF"/>
                </a:solidFill>
                <a:effectLst>
                  <a:outerShdw blurRad="38100" dist="38100" dir="2700000" algn="tl">
                    <a:srgbClr val="000000"/>
                  </a:outerShdw>
                </a:effectLst>
                <a:latin typeface="Times New Roman" pitchFamily="18" charset="0"/>
              </a:rPr>
              <a:t> </a:t>
            </a:r>
          </a:p>
          <a:p>
            <a:pPr algn="ct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pl-PL" sz="4000" dirty="0">
                <a:solidFill>
                  <a:srgbClr val="E5E5FF"/>
                </a:solidFill>
                <a:effectLst>
                  <a:outerShdw blurRad="38100" dist="38100" dir="2700000" algn="tl">
                    <a:srgbClr val="000000"/>
                  </a:outerShdw>
                </a:effectLst>
                <a:latin typeface="Times New Roman" pitchFamily="18" charset="0"/>
              </a:rPr>
              <a:t> I  TERAPIA</a:t>
            </a:r>
            <a:endParaRPr lang="en-GB" sz="4000" dirty="0">
              <a:solidFill>
                <a:srgbClr val="E5E5FF"/>
              </a:solidFill>
              <a:effectLst>
                <a:outerShdw blurRad="38100" dist="38100" dir="2700000" algn="tl">
                  <a:srgbClr val="000000"/>
                </a:outerShdw>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slide(fromBottom)">
                                      <p:cBhvr>
                                        <p:cTn id="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dysk kręgowy"/>
          <p:cNvPicPr>
            <a:picLocks noChangeAspect="1" noChangeArrowheads="1"/>
          </p:cNvPicPr>
          <p:nvPr/>
        </p:nvPicPr>
        <p:blipFill>
          <a:blip r:embed="rId2" cstate="print"/>
          <a:srcRect/>
          <a:stretch>
            <a:fillRect/>
          </a:stretch>
        </p:blipFill>
        <p:spPr bwMode="auto">
          <a:xfrm>
            <a:off x="5795963" y="2924175"/>
            <a:ext cx="3095625" cy="2079625"/>
          </a:xfrm>
          <a:prstGeom prst="rect">
            <a:avLst/>
          </a:prstGeom>
          <a:noFill/>
          <a:ln w="9525">
            <a:noFill/>
            <a:miter lim="800000"/>
            <a:headEnd/>
            <a:tailEnd/>
          </a:ln>
        </p:spPr>
      </p:pic>
      <p:sp>
        <p:nvSpPr>
          <p:cNvPr id="24579" name="Rectangle 5"/>
          <p:cNvSpPr>
            <a:spLocks noChangeArrowheads="1"/>
          </p:cNvSpPr>
          <p:nvPr/>
        </p:nvSpPr>
        <p:spPr bwMode="auto">
          <a:xfrm>
            <a:off x="179388" y="188913"/>
            <a:ext cx="4464050" cy="3416300"/>
          </a:xfrm>
          <a:prstGeom prst="rect">
            <a:avLst/>
          </a:prstGeom>
          <a:noFill/>
          <a:ln w="9525">
            <a:noFill/>
            <a:miter lim="800000"/>
            <a:headEnd/>
            <a:tailEnd/>
          </a:ln>
        </p:spPr>
        <p:txBody>
          <a:bodyPr anchor="ctr">
            <a:spAutoFit/>
          </a:bodyPr>
          <a:lstStyle/>
          <a:p>
            <a:pPr eaLnBrk="0" hangingPunct="0"/>
            <a:r>
              <a:rPr lang="pl-PL" b="0">
                <a:latin typeface="Times New Roman" pitchFamily="18" charset="0"/>
                <a:cs typeface="Times New Roman" pitchFamily="18" charset="0"/>
              </a:rPr>
              <a:t>    Tak jak inne rodzaje tkanki łącznej, krążki międzykręgowe również posiadają żywe komórki, które do przetrwania potrzebują substancji odżywczych i wytwarzają zbyteczne produkty przemiany materii, które muszą być usuwane, jednak proces ten nie jest jeszcze do końca poznany. Brak jest w nich natomiast, przynajmniej po przekroczeniu 25 roku życia, komórek krwi. Łożyska włośniczkowe, które obsługują krążki międzykręgowe kiedy jesteśmy młodzi, zostają utracone jako naturalny efekt starzenia</a:t>
            </a:r>
            <a:r>
              <a:rPr lang="pl-PL"/>
              <a:t> </a:t>
            </a:r>
          </a:p>
        </p:txBody>
      </p:sp>
      <p:sp>
        <p:nvSpPr>
          <p:cNvPr id="24580" name="Text Box 6"/>
          <p:cNvSpPr txBox="1">
            <a:spLocks noChangeArrowheads="1"/>
          </p:cNvSpPr>
          <p:nvPr/>
        </p:nvSpPr>
        <p:spPr bwMode="auto">
          <a:xfrm>
            <a:off x="5292725" y="188913"/>
            <a:ext cx="3851275" cy="2246312"/>
          </a:xfrm>
          <a:prstGeom prst="rect">
            <a:avLst/>
          </a:prstGeom>
          <a:noFill/>
          <a:ln w="9525">
            <a:noFill/>
            <a:miter lim="800000"/>
            <a:headEnd/>
            <a:tailEnd/>
          </a:ln>
        </p:spPr>
        <p:txBody>
          <a:bodyPr>
            <a:spAutoFit/>
          </a:bodyPr>
          <a:lstStyle/>
          <a:p>
            <a:pPr>
              <a:spcBef>
                <a:spcPct val="50000"/>
              </a:spcBef>
            </a:pPr>
            <a:r>
              <a:rPr lang="pl-PL" sz="2000" b="0" i="1">
                <a:latin typeface="Arial Narrow" pitchFamily="34" charset="0"/>
                <a:cs typeface="Times New Roman" pitchFamily="18" charset="0"/>
              </a:rPr>
              <a:t>Krążek międzykręgowy pełni jednocześnie funkcję amortyzatora kręgosłupa i zapewnia mu ruchomość (jak łożysko ślizgowe). Umożliwia zgięcie, prostowanie, ruchy boczne i obrotowe kręgosłupa. Dzięki dyskom kręgi nie ocierają się o siebie.</a:t>
            </a:r>
          </a:p>
        </p:txBody>
      </p:sp>
      <p:sp>
        <p:nvSpPr>
          <p:cNvPr id="24581" name="Text Box 7"/>
          <p:cNvSpPr txBox="1">
            <a:spLocks noChangeArrowheads="1"/>
          </p:cNvSpPr>
          <p:nvPr/>
        </p:nvSpPr>
        <p:spPr bwMode="auto">
          <a:xfrm>
            <a:off x="0" y="4076700"/>
            <a:ext cx="9144000" cy="2586038"/>
          </a:xfrm>
          <a:prstGeom prst="rect">
            <a:avLst/>
          </a:prstGeom>
          <a:noFill/>
          <a:ln w="9525">
            <a:noFill/>
            <a:miter lim="800000"/>
            <a:headEnd/>
            <a:tailEnd/>
          </a:ln>
        </p:spPr>
        <p:txBody>
          <a:bodyPr>
            <a:spAutoFit/>
          </a:bodyPr>
          <a:lstStyle/>
          <a:p>
            <a:r>
              <a:rPr lang="pl-PL" b="0">
                <a:latin typeface="Times New Roman" pitchFamily="18" charset="0"/>
                <a:cs typeface="Times New Roman" pitchFamily="18" charset="0"/>
              </a:rPr>
              <a:t>    Z wiekiem i w wyniku przeciążeń elastyczność krążków </a:t>
            </a:r>
          </a:p>
          <a:p>
            <a:r>
              <a:rPr lang="pl-PL" b="0">
                <a:latin typeface="Times New Roman" pitchFamily="18" charset="0"/>
                <a:cs typeface="Times New Roman" pitchFamily="18" charset="0"/>
              </a:rPr>
              <a:t>międzykręgowych maleje i mogą powstawać uszkodzenia </a:t>
            </a:r>
          </a:p>
          <a:p>
            <a:r>
              <a:rPr lang="pl-PL" b="0">
                <a:latin typeface="Times New Roman" pitchFamily="18" charset="0"/>
                <a:cs typeface="Times New Roman" pitchFamily="18" charset="0"/>
              </a:rPr>
              <a:t>(pęknięcia) pozwalające na przemieszczanie się całości </a:t>
            </a:r>
          </a:p>
          <a:p>
            <a:r>
              <a:rPr lang="pl-PL" b="0">
                <a:latin typeface="Times New Roman" pitchFamily="18" charset="0"/>
                <a:cs typeface="Times New Roman" pitchFamily="18" charset="0"/>
              </a:rPr>
              <a:t>lub części jądra miażdżystego (dyskopatia) oraz powstanie </a:t>
            </a:r>
          </a:p>
          <a:p>
            <a:r>
              <a:rPr lang="pl-PL" b="0">
                <a:latin typeface="Times New Roman" pitchFamily="18" charset="0"/>
                <a:cs typeface="Times New Roman" pitchFamily="18" charset="0"/>
              </a:rPr>
              <a:t>jego przepukliny, która może powodować przemieszczanie </a:t>
            </a:r>
          </a:p>
          <a:p>
            <a:r>
              <a:rPr lang="pl-PL" b="0">
                <a:latin typeface="Times New Roman" pitchFamily="18" charset="0"/>
                <a:cs typeface="Times New Roman" pitchFamily="18" charset="0"/>
              </a:rPr>
              <a:t>się go do lub korzeni rdzeniowych. W patologii, czyli dyskopatii, gdy zmiana jest z punktu widzenia medycyny nieodwracalna, stosuje się fenestrację, tzn. wycięcie tego fragmentu jądra miażdżystego, które w sposób widoczny na CT (tomografii komputerowej) lub rezonansie modeluje rdzeń kręgowy lub zespół korzeni nerwowych</a:t>
            </a:r>
            <a:r>
              <a:rPr lang="pl-PL"/>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SCANY\Obraz.jpg"/>
          <p:cNvPicPr>
            <a:picLocks noGrp="1" noChangeAspect="1" noChangeArrowheads="1"/>
          </p:cNvPicPr>
          <p:nvPr>
            <p:ph sz="quarter" idx="4294967295"/>
          </p:nvPr>
        </p:nvPicPr>
        <p:blipFill>
          <a:blip r:embed="rId2" cstate="print"/>
          <a:srcRect/>
          <a:stretch>
            <a:fillRect/>
          </a:stretch>
        </p:blipFill>
        <p:spPr>
          <a:xfrm>
            <a:off x="4162425" y="0"/>
            <a:ext cx="4981575" cy="6923088"/>
          </a:xfrm>
        </p:spPr>
      </p:pic>
      <p:sp>
        <p:nvSpPr>
          <p:cNvPr id="25603" name="pole tekstowe 7"/>
          <p:cNvSpPr txBox="1">
            <a:spLocks noChangeArrowheads="1"/>
          </p:cNvSpPr>
          <p:nvPr/>
        </p:nvSpPr>
        <p:spPr bwMode="auto">
          <a:xfrm>
            <a:off x="0" y="1412875"/>
            <a:ext cx="4143375" cy="2062163"/>
          </a:xfrm>
          <a:prstGeom prst="rect">
            <a:avLst/>
          </a:prstGeom>
          <a:noFill/>
          <a:ln w="9525">
            <a:noFill/>
            <a:miter lim="800000"/>
            <a:headEnd/>
            <a:tailEnd/>
          </a:ln>
        </p:spPr>
        <p:txBody>
          <a:bodyPr>
            <a:spAutoFit/>
          </a:bodyPr>
          <a:lstStyle/>
          <a:p>
            <a:pPr algn="ctr"/>
            <a:r>
              <a:rPr lang="pl-PL" altLang="pl-PL" sz="4400">
                <a:latin typeface="Calibri" pitchFamily="34" charset="0"/>
              </a:rPr>
              <a:t> </a:t>
            </a:r>
            <a:r>
              <a:rPr lang="pl-PL" altLang="pl-PL" sz="4000">
                <a:latin typeface="Constantia" pitchFamily="18" charset="0"/>
              </a:rPr>
              <a:t>TRYB  ŻYCIA  </a:t>
            </a:r>
            <a:r>
              <a:rPr lang="pl-PL" altLang="pl-PL" sz="2800">
                <a:latin typeface="Cambria Math" pitchFamily="18" charset="0"/>
              </a:rPr>
              <a:t>TAM  JEST  PRZYCZYNA  I  LEK  W  BÓLACH  KRĘGOSŁUPA</a:t>
            </a:r>
          </a:p>
        </p:txBody>
      </p:sp>
      <p:sp>
        <p:nvSpPr>
          <p:cNvPr id="25604" name="pole tekstowe 3"/>
          <p:cNvSpPr txBox="1">
            <a:spLocks noChangeArrowheads="1"/>
          </p:cNvSpPr>
          <p:nvPr/>
        </p:nvSpPr>
        <p:spPr bwMode="auto">
          <a:xfrm>
            <a:off x="0" y="0"/>
            <a:ext cx="4140200" cy="1477963"/>
          </a:xfrm>
          <a:prstGeom prst="rect">
            <a:avLst/>
          </a:prstGeom>
          <a:noFill/>
          <a:ln w="9525">
            <a:noFill/>
            <a:miter lim="800000"/>
            <a:headEnd/>
            <a:tailEnd/>
          </a:ln>
        </p:spPr>
        <p:txBody>
          <a:bodyPr>
            <a:spAutoFit/>
          </a:bodyPr>
          <a:lstStyle/>
          <a:p>
            <a:pPr algn="ctr"/>
            <a:r>
              <a:rPr lang="pl-PL" altLang="pl-PL" b="0">
                <a:latin typeface="Times New Roman" pitchFamily="18" charset="0"/>
                <a:cs typeface="Times New Roman" pitchFamily="18" charset="0"/>
              </a:rPr>
              <a:t>Dlatego tak ważne jest  wyrabianie  świadomości prawidłowego używania kręgosłupa w czynnościach dnia  codziennego.  Przyczyna tkwi w trybie życia</a:t>
            </a:r>
            <a:r>
              <a:rPr lang="pl-PL" altLang="pl-PL" b="0">
                <a:solidFill>
                  <a:schemeClr val="bg1"/>
                </a:solidFill>
                <a:latin typeface="Times New Roman" pitchFamily="18" charset="0"/>
                <a:cs typeface="Times New Roman" pitchFamily="18" charset="0"/>
              </a:rPr>
              <a:t>.</a:t>
            </a:r>
          </a:p>
        </p:txBody>
      </p:sp>
      <p:sp>
        <p:nvSpPr>
          <p:cNvPr id="25605" name="pole tekstowe 4"/>
          <p:cNvSpPr txBox="1">
            <a:spLocks noChangeArrowheads="1"/>
          </p:cNvSpPr>
          <p:nvPr/>
        </p:nvSpPr>
        <p:spPr bwMode="auto">
          <a:xfrm>
            <a:off x="250825" y="3644900"/>
            <a:ext cx="3816350" cy="3046413"/>
          </a:xfrm>
          <a:prstGeom prst="rect">
            <a:avLst/>
          </a:prstGeom>
          <a:noFill/>
          <a:ln w="9525">
            <a:noFill/>
            <a:miter lim="800000"/>
            <a:headEnd/>
            <a:tailEnd/>
          </a:ln>
        </p:spPr>
        <p:txBody>
          <a:bodyPr>
            <a:spAutoFit/>
          </a:bodyPr>
          <a:lstStyle/>
          <a:p>
            <a:pPr algn="ctr"/>
            <a:r>
              <a:rPr lang="pl-PL" altLang="pl-PL" sz="1600" b="0">
                <a:latin typeface="Times New Roman" pitchFamily="18" charset="0"/>
                <a:cs typeface="Times New Roman" pitchFamily="18" charset="0"/>
              </a:rPr>
              <a:t>W budowie kręgosłupa  dostrzegamy  rozwiązania optymalne (od strony mechaniki). Musimy zaznaczyć jego funkcję ochronną dla rdzenia kręgowego, nośną  dla głowy i pozostałych kości , gdyż jest osią centralną szkieletu. Oprócz tego jest miejscem  przyczepu więzadeł  i mięśni przykręgosłupowych. Aby konstrukcja spełniała swoje funkcję , natura wymyśliła mechanizm doskonały – krzywizny  w płaszczyźnie strzałkowej : lordoza i kyfoza, które  działają jak amortyzator.</a:t>
            </a:r>
            <a:endParaRPr lang="pl-PL" altLang="pl-PL" sz="1600" b="0">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p:cNvSpPr>
            <a:spLocks noGrp="1"/>
          </p:cNvSpPr>
          <p:nvPr>
            <p:ph type="title" idx="4294967295"/>
          </p:nvPr>
        </p:nvSpPr>
        <p:spPr>
          <a:xfrm>
            <a:off x="468313" y="260350"/>
            <a:ext cx="8229600" cy="1143000"/>
          </a:xfrm>
        </p:spPr>
        <p:txBody>
          <a:bodyPr/>
          <a:lstStyle/>
          <a:p>
            <a:pPr eaLnBrk="1" hangingPunct="1"/>
            <a:r>
              <a:rPr lang="pl-PL" altLang="pl-PL" sz="2800" b="1" smtClean="0">
                <a:solidFill>
                  <a:srgbClr val="002060"/>
                </a:solidFill>
                <a:latin typeface="Times New Roman" pitchFamily="18" charset="0"/>
                <a:cs typeface="Times New Roman" pitchFamily="18" charset="0"/>
              </a:rPr>
              <a:t>PRZECIĄŻENIA </a:t>
            </a:r>
            <a:br>
              <a:rPr lang="pl-PL" altLang="pl-PL" sz="2800" b="1" smtClean="0">
                <a:solidFill>
                  <a:srgbClr val="002060"/>
                </a:solidFill>
                <a:latin typeface="Times New Roman" pitchFamily="18" charset="0"/>
                <a:cs typeface="Times New Roman" pitchFamily="18" charset="0"/>
              </a:rPr>
            </a:br>
            <a:r>
              <a:rPr lang="pl-PL" altLang="pl-PL" sz="2800" b="1" smtClean="0">
                <a:solidFill>
                  <a:srgbClr val="002060"/>
                </a:solidFill>
                <a:latin typeface="Times New Roman" pitchFamily="18" charset="0"/>
                <a:cs typeface="Times New Roman" pitchFamily="18" charset="0"/>
              </a:rPr>
              <a:t>POZYCJA PRZY  KOMPUTERZE</a:t>
            </a:r>
          </a:p>
        </p:txBody>
      </p:sp>
      <p:pic>
        <p:nvPicPr>
          <p:cNvPr id="3" name="Facebook‬.mp4">
            <a:hlinkClick r:id="" action="ppaction://media"/>
          </p:cNvPr>
          <p:cNvPicPr>
            <a:picLocks noGrp="1" noRot="1" noChangeAspect="1"/>
          </p:cNvPicPr>
          <p:nvPr>
            <p:ph idx="4294967295"/>
            <a:videoFile r:link="rId1"/>
          </p:nvPr>
        </p:nvPicPr>
        <p:blipFill>
          <a:blip r:embed="rId3" cstate="print"/>
          <a:srcRect/>
          <a:stretch>
            <a:fillRect/>
          </a:stretch>
        </p:blipFill>
        <p:spPr>
          <a:xfrm>
            <a:off x="1054100" y="1390650"/>
            <a:ext cx="7056438" cy="529113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sz="quarter" idx="4294967295"/>
          </p:nvPr>
        </p:nvSpPr>
        <p:spPr>
          <a:xfrm>
            <a:off x="179388" y="0"/>
            <a:ext cx="5256212" cy="1484313"/>
          </a:xfrm>
        </p:spPr>
        <p:txBody>
          <a:bodyPr/>
          <a:lstStyle/>
          <a:p>
            <a:pPr eaLnBrk="1" hangingPunct="1"/>
            <a:r>
              <a:rPr lang="pl-PL" sz="1800" smtClean="0">
                <a:latin typeface="Times New Roman" pitchFamily="18" charset="0"/>
              </a:rPr>
              <a:t>Rano wstajemy z leżenia na plecach do przodu</a:t>
            </a:r>
          </a:p>
          <a:p>
            <a:pPr eaLnBrk="1" hangingPunct="1"/>
            <a:r>
              <a:rPr lang="pl-PL" sz="1800" smtClean="0">
                <a:latin typeface="Times New Roman" pitchFamily="18" charset="0"/>
              </a:rPr>
              <a:t>Śpimy na miękkich wersalkach</a:t>
            </a:r>
          </a:p>
          <a:p>
            <a:pPr eaLnBrk="1" hangingPunct="1"/>
            <a:r>
              <a:rPr lang="pl-PL" sz="1800" smtClean="0">
                <a:latin typeface="Times New Roman" pitchFamily="18" charset="0"/>
              </a:rPr>
              <a:t>Myjemy się w toalecie, przygotowujemy  śniadanie z zaokrąglonymi plecami</a:t>
            </a:r>
          </a:p>
          <a:p>
            <a:pPr eaLnBrk="1" hangingPunct="1"/>
            <a:endParaRPr lang="pl-PL" sz="1800" smtClean="0">
              <a:latin typeface="Times New Roman" pitchFamily="18" charset="0"/>
            </a:endParaRPr>
          </a:p>
        </p:txBody>
      </p:sp>
      <p:pic>
        <p:nvPicPr>
          <p:cNvPr id="27651" name="Picture 3" descr="kuchnia zle"/>
          <p:cNvPicPr>
            <a:picLocks noGrp="1" noChangeAspect="1" noChangeArrowheads="1"/>
          </p:cNvPicPr>
          <p:nvPr>
            <p:ph sz="quarter" idx="4294967295"/>
          </p:nvPr>
        </p:nvPicPr>
        <p:blipFill>
          <a:blip r:embed="rId3" cstate="print"/>
          <a:srcRect/>
          <a:stretch>
            <a:fillRect/>
          </a:stretch>
        </p:blipFill>
        <p:spPr>
          <a:xfrm>
            <a:off x="5651500" y="260350"/>
            <a:ext cx="3313113" cy="2160588"/>
          </a:xfrm>
          <a:noFill/>
        </p:spPr>
      </p:pic>
      <p:pic>
        <p:nvPicPr>
          <p:cNvPr id="27652" name="Picture 6" descr="skarpetki zle"/>
          <p:cNvPicPr>
            <a:picLocks noGrp="1" noChangeAspect="1" noChangeArrowheads="1"/>
          </p:cNvPicPr>
          <p:nvPr>
            <p:ph sz="quarter" idx="4294967295"/>
          </p:nvPr>
        </p:nvPicPr>
        <p:blipFill>
          <a:blip r:embed="rId4" cstate="print"/>
          <a:srcRect/>
          <a:stretch>
            <a:fillRect/>
          </a:stretch>
        </p:blipFill>
        <p:spPr>
          <a:xfrm>
            <a:off x="5651500" y="2420938"/>
            <a:ext cx="3276600" cy="2303462"/>
          </a:xfrm>
          <a:noFill/>
        </p:spPr>
      </p:pic>
      <p:pic>
        <p:nvPicPr>
          <p:cNvPr id="27653" name="Picture 4" descr="HPIM5024"/>
          <p:cNvPicPr>
            <a:picLocks noGrp="1" noChangeAspect="1" noChangeArrowheads="1"/>
          </p:cNvPicPr>
          <p:nvPr>
            <p:ph sz="quarter" idx="4294967295"/>
          </p:nvPr>
        </p:nvPicPr>
        <p:blipFill>
          <a:blip r:embed="rId5" cstate="print"/>
          <a:srcRect/>
          <a:stretch>
            <a:fillRect/>
          </a:stretch>
        </p:blipFill>
        <p:spPr>
          <a:xfrm>
            <a:off x="5253038" y="3963988"/>
            <a:ext cx="2828925" cy="2136775"/>
          </a:xfrm>
          <a:noFill/>
        </p:spPr>
      </p:pic>
      <p:sp>
        <p:nvSpPr>
          <p:cNvPr id="131077" name="Rectangle 5"/>
          <p:cNvSpPr>
            <a:spLocks noChangeArrowheads="1"/>
          </p:cNvSpPr>
          <p:nvPr/>
        </p:nvSpPr>
        <p:spPr bwMode="auto">
          <a:xfrm>
            <a:off x="1331913" y="4841875"/>
            <a:ext cx="3419475" cy="2016125"/>
          </a:xfrm>
          <a:prstGeom prst="rect">
            <a:avLst/>
          </a:prstGeom>
          <a:noFill/>
          <a:ln w="9525">
            <a:noFill/>
            <a:miter lim="800000"/>
            <a:headEnd/>
            <a:tailEnd/>
          </a:ln>
          <a:effectLst/>
        </p:spPr>
        <p:txBody>
          <a:bodyPr lIns="92075" tIns="46038" rIns="92075" bIns="46038"/>
          <a:lstStyle/>
          <a:p>
            <a:pPr marL="342900" indent="-342900">
              <a:spcBef>
                <a:spcPct val="20000"/>
              </a:spcBef>
              <a:buClr>
                <a:schemeClr val="hlink"/>
              </a:buClr>
              <a:buSzPct val="70000"/>
              <a:buFont typeface="Wingdings" pitchFamily="2" charset="2"/>
              <a:buChar char="n"/>
              <a:defRPr/>
            </a:pPr>
            <a:r>
              <a:rPr lang="pl-PL" sz="2000" b="0">
                <a:effectLst>
                  <a:outerShdw blurRad="38100" dist="38100" dir="2700000" algn="tl">
                    <a:srgbClr val="000000"/>
                  </a:outerShdw>
                </a:effectLst>
                <a:latin typeface="Times New Roman" pitchFamily="18" charset="0"/>
              </a:rPr>
              <a:t>Podobną pozycję przyjmujemy podczas ubierania skarpet i butów</a:t>
            </a:r>
          </a:p>
          <a:p>
            <a:pPr marL="342900" indent="-342900">
              <a:spcBef>
                <a:spcPct val="20000"/>
              </a:spcBef>
              <a:buClr>
                <a:schemeClr val="hlink"/>
              </a:buClr>
              <a:buSzPct val="70000"/>
              <a:buFont typeface="Wingdings" pitchFamily="2" charset="2"/>
              <a:buChar char="n"/>
              <a:defRPr/>
            </a:pPr>
            <a:r>
              <a:rPr lang="pl-PL" sz="2000" b="0">
                <a:effectLst>
                  <a:outerShdw blurRad="38100" dist="38100" dir="2700000" algn="tl">
                    <a:srgbClr val="000000"/>
                  </a:outerShdw>
                </a:effectLst>
                <a:latin typeface="Times New Roman" pitchFamily="18" charset="0"/>
              </a:rPr>
              <a:t>Ubierając dzieci nie pamiętamy o „dźwiganiu nogami”</a:t>
            </a:r>
          </a:p>
          <a:p>
            <a:pPr marL="342900" indent="-342900">
              <a:spcBef>
                <a:spcPct val="20000"/>
              </a:spcBef>
              <a:buClr>
                <a:schemeClr val="hlink"/>
              </a:buClr>
              <a:buSzPct val="70000"/>
              <a:buFont typeface="Wingdings" pitchFamily="2" charset="2"/>
              <a:buChar char="n"/>
              <a:defRPr/>
            </a:pPr>
            <a:endParaRPr lang="pl-PL" sz="2000" b="0">
              <a:effectLst>
                <a:outerShdw blurRad="38100" dist="38100" dir="2700000" algn="tl">
                  <a:srgbClr val="000000"/>
                </a:outerShdw>
              </a:effectLst>
              <a:latin typeface="Times New Roman" pitchFamily="18" charset="0"/>
            </a:endParaRPr>
          </a:p>
        </p:txBody>
      </p:sp>
      <p:sp>
        <p:nvSpPr>
          <p:cNvPr id="27655" name="Text Box 7"/>
          <p:cNvSpPr txBox="1">
            <a:spLocks noChangeArrowheads="1"/>
          </p:cNvSpPr>
          <p:nvPr/>
        </p:nvSpPr>
        <p:spPr bwMode="auto">
          <a:xfrm>
            <a:off x="7092950" y="3933825"/>
            <a:ext cx="1008063" cy="406400"/>
          </a:xfrm>
          <a:prstGeom prst="rect">
            <a:avLst/>
          </a:prstGeom>
          <a:noFill/>
          <a:ln w="9525">
            <a:solidFill>
              <a:srgbClr val="CC3300"/>
            </a:solidFill>
            <a:miter lim="800000"/>
            <a:headEnd/>
            <a:tailEnd/>
          </a:ln>
        </p:spPr>
        <p:txBody>
          <a:bodyPr>
            <a:spAutoFit/>
          </a:bodyPr>
          <a:lstStyle/>
          <a:p>
            <a:pPr>
              <a:spcBef>
                <a:spcPct val="50000"/>
              </a:spcBef>
            </a:pPr>
            <a:r>
              <a:rPr lang="pl-PL" sz="2000">
                <a:solidFill>
                  <a:schemeClr val="bg2"/>
                </a:solidFill>
              </a:rPr>
              <a:t>350 kg</a:t>
            </a:r>
          </a:p>
        </p:txBody>
      </p:sp>
      <p:sp>
        <p:nvSpPr>
          <p:cNvPr id="27656" name="Text Box 8"/>
          <p:cNvSpPr txBox="1">
            <a:spLocks noChangeArrowheads="1"/>
          </p:cNvSpPr>
          <p:nvPr/>
        </p:nvSpPr>
        <p:spPr bwMode="auto">
          <a:xfrm>
            <a:off x="6588125" y="4724400"/>
            <a:ext cx="1008063" cy="406400"/>
          </a:xfrm>
          <a:prstGeom prst="rect">
            <a:avLst/>
          </a:prstGeom>
          <a:noFill/>
          <a:ln w="9525">
            <a:solidFill>
              <a:srgbClr val="CC3300"/>
            </a:solidFill>
            <a:miter lim="800000"/>
            <a:headEnd/>
            <a:tailEnd/>
          </a:ln>
        </p:spPr>
        <p:txBody>
          <a:bodyPr>
            <a:spAutoFit/>
          </a:bodyPr>
          <a:lstStyle/>
          <a:p>
            <a:pPr>
              <a:spcBef>
                <a:spcPct val="50000"/>
              </a:spcBef>
            </a:pPr>
            <a:r>
              <a:rPr lang="pl-PL" sz="2000">
                <a:solidFill>
                  <a:schemeClr val="bg2"/>
                </a:solidFill>
              </a:rPr>
              <a:t>500 kg</a:t>
            </a:r>
          </a:p>
        </p:txBody>
      </p:sp>
      <p:pic>
        <p:nvPicPr>
          <p:cNvPr id="27657" name="Picture 11" descr="HPIM5971"/>
          <p:cNvPicPr>
            <a:picLocks noChangeAspect="1" noChangeArrowheads="1"/>
          </p:cNvPicPr>
          <p:nvPr/>
        </p:nvPicPr>
        <p:blipFill>
          <a:blip r:embed="rId6" cstate="print"/>
          <a:srcRect/>
          <a:stretch>
            <a:fillRect/>
          </a:stretch>
        </p:blipFill>
        <p:spPr bwMode="auto">
          <a:xfrm>
            <a:off x="539750" y="1700213"/>
            <a:ext cx="4321175" cy="2808287"/>
          </a:xfrm>
          <a:prstGeom prst="rect">
            <a:avLst/>
          </a:prstGeom>
          <a:noFill/>
          <a:ln w="9525">
            <a:noFill/>
            <a:miter lim="800000"/>
            <a:headEnd/>
            <a:tailEnd/>
          </a:ln>
        </p:spPr>
      </p:pic>
      <p:sp>
        <p:nvSpPr>
          <p:cNvPr id="27658" name="Text Box 12"/>
          <p:cNvSpPr txBox="1">
            <a:spLocks noChangeArrowheads="1"/>
          </p:cNvSpPr>
          <p:nvPr/>
        </p:nvSpPr>
        <p:spPr bwMode="auto">
          <a:xfrm>
            <a:off x="0" y="4365625"/>
            <a:ext cx="5651500" cy="366713"/>
          </a:xfrm>
          <a:prstGeom prst="rect">
            <a:avLst/>
          </a:prstGeom>
          <a:solidFill>
            <a:srgbClr val="0066FF"/>
          </a:solidFill>
          <a:ln w="9525">
            <a:noFill/>
            <a:miter lim="800000"/>
            <a:headEnd/>
            <a:tailEnd/>
          </a:ln>
        </p:spPr>
        <p:txBody>
          <a:bodyPr>
            <a:spAutoFit/>
          </a:bodyPr>
          <a:lstStyle/>
          <a:p>
            <a:pPr>
              <a:spcBef>
                <a:spcPct val="50000"/>
              </a:spcBef>
            </a:pPr>
            <a:r>
              <a:rPr lang="pl-PL">
                <a:solidFill>
                  <a:schemeClr val="bg2"/>
                </a:solidFill>
              </a:rPr>
              <a:t>ROZWIĄZANIE POŚREDNIE z wałkiem pod szyją</a:t>
            </a:r>
          </a:p>
        </p:txBody>
      </p:sp>
      <p:sp>
        <p:nvSpPr>
          <p:cNvPr id="27659" name="Text Box 15"/>
          <p:cNvSpPr txBox="1">
            <a:spLocks noChangeArrowheads="1"/>
          </p:cNvSpPr>
          <p:nvPr/>
        </p:nvSpPr>
        <p:spPr bwMode="auto">
          <a:xfrm>
            <a:off x="2124075" y="1844675"/>
            <a:ext cx="1296988" cy="1555750"/>
          </a:xfrm>
          <a:prstGeom prst="rect">
            <a:avLst/>
          </a:prstGeom>
          <a:noFill/>
          <a:ln w="9525">
            <a:noFill/>
            <a:miter lim="800000"/>
            <a:headEnd/>
            <a:tailEnd/>
          </a:ln>
        </p:spPr>
        <p:txBody>
          <a:bodyPr>
            <a:spAutoFit/>
          </a:bodyPr>
          <a:lstStyle/>
          <a:p>
            <a:pPr>
              <a:spcBef>
                <a:spcPct val="50000"/>
              </a:spcBef>
            </a:pPr>
            <a:r>
              <a:rPr lang="pl-PL" sz="6600" b="0"/>
              <a:t> </a:t>
            </a:r>
            <a:r>
              <a:rPr lang="pl-PL" sz="6600"/>
              <a:t> </a:t>
            </a:r>
            <a:r>
              <a:rPr lang="pl-PL" sz="9600">
                <a:solidFill>
                  <a:srgbClr val="CC3300"/>
                </a:solidFill>
                <a:latin typeface="Times New Roman" pitchFamily="18" charset="0"/>
              </a:rPr>
              <a:t>?</a:t>
            </a:r>
          </a:p>
        </p:txBody>
      </p:sp>
      <p:sp>
        <p:nvSpPr>
          <p:cNvPr id="27660" name="Line 16"/>
          <p:cNvSpPr>
            <a:spLocks noChangeShapeType="1"/>
          </p:cNvSpPr>
          <p:nvPr/>
        </p:nvSpPr>
        <p:spPr bwMode="auto">
          <a:xfrm flipH="1">
            <a:off x="5651500" y="2420938"/>
            <a:ext cx="3313113" cy="2303462"/>
          </a:xfrm>
          <a:prstGeom prst="line">
            <a:avLst/>
          </a:prstGeom>
          <a:noFill/>
          <a:ln w="38100">
            <a:solidFill>
              <a:srgbClr val="CC3300"/>
            </a:solidFill>
            <a:round/>
            <a:headEnd/>
            <a:tailEnd/>
          </a:ln>
        </p:spPr>
        <p:txBody>
          <a:bodyPr/>
          <a:lstStyle/>
          <a:p>
            <a:endParaRPr lang="pl-PL"/>
          </a:p>
        </p:txBody>
      </p:sp>
      <p:sp>
        <p:nvSpPr>
          <p:cNvPr id="27661" name="Line 17"/>
          <p:cNvSpPr>
            <a:spLocks noChangeShapeType="1"/>
          </p:cNvSpPr>
          <p:nvPr/>
        </p:nvSpPr>
        <p:spPr bwMode="auto">
          <a:xfrm>
            <a:off x="5651500" y="2420938"/>
            <a:ext cx="3313113" cy="2303462"/>
          </a:xfrm>
          <a:prstGeom prst="line">
            <a:avLst/>
          </a:prstGeom>
          <a:noFill/>
          <a:ln w="38100">
            <a:solidFill>
              <a:srgbClr val="CC3300"/>
            </a:solidFill>
            <a:round/>
            <a:headEnd/>
            <a:tailEnd/>
          </a:ln>
        </p:spPr>
        <p:txBody>
          <a:bodyPr/>
          <a:lstStyle/>
          <a:p>
            <a:endParaRPr lang="pl-PL"/>
          </a:p>
        </p:txBody>
      </p:sp>
      <p:sp>
        <p:nvSpPr>
          <p:cNvPr id="27662" name="Line 18"/>
          <p:cNvSpPr>
            <a:spLocks noChangeShapeType="1"/>
          </p:cNvSpPr>
          <p:nvPr/>
        </p:nvSpPr>
        <p:spPr bwMode="auto">
          <a:xfrm>
            <a:off x="6156325" y="4724400"/>
            <a:ext cx="2808288" cy="2133600"/>
          </a:xfrm>
          <a:prstGeom prst="line">
            <a:avLst/>
          </a:prstGeom>
          <a:noFill/>
          <a:ln w="38100">
            <a:solidFill>
              <a:srgbClr val="CC3300"/>
            </a:solidFill>
            <a:round/>
            <a:headEnd/>
            <a:tailEnd/>
          </a:ln>
        </p:spPr>
        <p:txBody>
          <a:bodyPr/>
          <a:lstStyle/>
          <a:p>
            <a:endParaRPr lang="pl-PL"/>
          </a:p>
        </p:txBody>
      </p:sp>
      <p:sp>
        <p:nvSpPr>
          <p:cNvPr id="27663" name="Line 19"/>
          <p:cNvSpPr>
            <a:spLocks noChangeShapeType="1"/>
          </p:cNvSpPr>
          <p:nvPr/>
        </p:nvSpPr>
        <p:spPr bwMode="auto">
          <a:xfrm flipV="1">
            <a:off x="6156325" y="4724400"/>
            <a:ext cx="2808288" cy="2133600"/>
          </a:xfrm>
          <a:prstGeom prst="line">
            <a:avLst/>
          </a:prstGeom>
          <a:noFill/>
          <a:ln w="38100">
            <a:solidFill>
              <a:srgbClr val="CC3300"/>
            </a:solidFill>
            <a:round/>
            <a:headEnd/>
            <a:tailEnd/>
          </a:ln>
        </p:spPr>
        <p:txBody>
          <a:bodyPr/>
          <a:lstStyle/>
          <a:p>
            <a:endParaRPr lang="pl-PL"/>
          </a:p>
        </p:txBody>
      </p:sp>
      <p:sp>
        <p:nvSpPr>
          <p:cNvPr id="27664" name="Line 20"/>
          <p:cNvSpPr>
            <a:spLocks noChangeShapeType="1"/>
          </p:cNvSpPr>
          <p:nvPr/>
        </p:nvSpPr>
        <p:spPr bwMode="auto">
          <a:xfrm>
            <a:off x="5651500" y="260350"/>
            <a:ext cx="3313113" cy="2160588"/>
          </a:xfrm>
          <a:prstGeom prst="line">
            <a:avLst/>
          </a:prstGeom>
          <a:noFill/>
          <a:ln w="38100">
            <a:solidFill>
              <a:srgbClr val="CC3300"/>
            </a:solidFill>
            <a:round/>
            <a:headEnd/>
            <a:tailEnd/>
          </a:ln>
        </p:spPr>
        <p:txBody>
          <a:bodyPr/>
          <a:lstStyle/>
          <a:p>
            <a:endParaRPr lang="pl-PL"/>
          </a:p>
        </p:txBody>
      </p:sp>
      <p:sp>
        <p:nvSpPr>
          <p:cNvPr id="27665" name="Line 21"/>
          <p:cNvSpPr>
            <a:spLocks noChangeShapeType="1"/>
          </p:cNvSpPr>
          <p:nvPr/>
        </p:nvSpPr>
        <p:spPr bwMode="auto">
          <a:xfrm flipH="1">
            <a:off x="5651500" y="260350"/>
            <a:ext cx="3313113" cy="2160588"/>
          </a:xfrm>
          <a:prstGeom prst="line">
            <a:avLst/>
          </a:prstGeom>
          <a:noFill/>
          <a:ln w="38100">
            <a:solidFill>
              <a:srgbClr val="CC3300"/>
            </a:solidFill>
            <a:round/>
            <a:headEnd/>
            <a:tailEnd/>
          </a:ln>
        </p:spPr>
        <p:txBody>
          <a:bodyPr/>
          <a:lstStyle/>
          <a:p>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4">
                                            <p:txEl>
                                              <p:pRg st="0" end="0"/>
                                            </p:txEl>
                                          </p:spTgt>
                                        </p:tgtEl>
                                        <p:attrNameLst>
                                          <p:attrName>style.visibility</p:attrName>
                                        </p:attrNameLst>
                                      </p:cBhvr>
                                      <p:to>
                                        <p:strVal val="visible"/>
                                      </p:to>
                                    </p:set>
                                    <p:anim calcmode="lin" valueType="num">
                                      <p:cBhvr additive="base">
                                        <p:cTn id="7" dur="500" fill="hold"/>
                                        <p:tgtEl>
                                          <p:spTgt spid="13107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31074">
                                            <p:txEl>
                                              <p:pRg st="1" end="1"/>
                                            </p:txEl>
                                          </p:spTgt>
                                        </p:tgtEl>
                                        <p:attrNameLst>
                                          <p:attrName>style.visibility</p:attrName>
                                        </p:attrNameLst>
                                      </p:cBhvr>
                                      <p:to>
                                        <p:strVal val="visible"/>
                                      </p:to>
                                    </p:set>
                                    <p:animEffect transition="in" filter="checkerboard(across)">
                                      <p:cBhvr>
                                        <p:cTn id="13" dur="500"/>
                                        <p:tgtEl>
                                          <p:spTgt spid="13107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31074">
                                            <p:txEl>
                                              <p:pRg st="2" end="2"/>
                                            </p:txEl>
                                          </p:spTgt>
                                        </p:tgtEl>
                                        <p:attrNameLst>
                                          <p:attrName>style.visibility</p:attrName>
                                        </p:attrNameLst>
                                      </p:cBhvr>
                                      <p:to>
                                        <p:strVal val="visible"/>
                                      </p:to>
                                    </p:set>
                                    <p:animEffect transition="in" filter="diamond(in)">
                                      <p:cBhvr>
                                        <p:cTn id="18" dur="2000"/>
                                        <p:tgtEl>
                                          <p:spTgt spid="13107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1077">
                                            <p:txEl>
                                              <p:pRg st="0" end="0"/>
                                            </p:txEl>
                                          </p:spTgt>
                                        </p:tgtEl>
                                        <p:attrNameLst>
                                          <p:attrName>style.visibility</p:attrName>
                                        </p:attrNameLst>
                                      </p:cBhvr>
                                      <p:to>
                                        <p:strVal val="visible"/>
                                      </p:to>
                                    </p:set>
                                    <p:anim calcmode="lin" valueType="num">
                                      <p:cBhvr additive="base">
                                        <p:cTn id="23" dur="500" fill="hold"/>
                                        <p:tgtEl>
                                          <p:spTgt spid="13107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10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31077">
                                            <p:txEl>
                                              <p:pRg st="1" end="1"/>
                                            </p:txEl>
                                          </p:spTgt>
                                        </p:tgtEl>
                                        <p:attrNameLst>
                                          <p:attrName>style.visibility</p:attrName>
                                        </p:attrNameLst>
                                      </p:cBhvr>
                                      <p:to>
                                        <p:strVal val="visible"/>
                                      </p:to>
                                    </p:set>
                                    <p:animEffect transition="in" filter="checkerboard(across)">
                                      <p:cBhvr>
                                        <p:cTn id="29" dur="500"/>
                                        <p:tgtEl>
                                          <p:spTgt spid="1310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sz="half" idx="1"/>
          </p:nvPr>
        </p:nvSpPr>
        <p:spPr>
          <a:xfrm>
            <a:off x="250825" y="188913"/>
            <a:ext cx="5184775" cy="1584325"/>
          </a:xfrm>
        </p:spPr>
        <p:txBody>
          <a:bodyPr/>
          <a:lstStyle/>
          <a:p>
            <a:pPr eaLnBrk="1" hangingPunct="1">
              <a:lnSpc>
                <a:spcPct val="90000"/>
              </a:lnSpc>
            </a:pPr>
            <a:r>
              <a:rPr lang="pl-PL" sz="2000" smtClean="0">
                <a:latin typeface="Times New Roman" pitchFamily="18" charset="0"/>
              </a:rPr>
              <a:t>Jadąc „góralem”, autem bądź  autobusem  również o tym zapominamy.</a:t>
            </a:r>
          </a:p>
          <a:p>
            <a:pPr eaLnBrk="1" hangingPunct="1">
              <a:lnSpc>
                <a:spcPct val="90000"/>
              </a:lnSpc>
            </a:pPr>
            <a:r>
              <a:rPr lang="pl-PL" sz="2000" smtClean="0">
                <a:latin typeface="Times New Roman" pitchFamily="18" charset="0"/>
              </a:rPr>
              <a:t>W szkole  przeważnie  siedzimy, a po powrocie do domu zalegamy przed telewizorem lub komputerem.</a:t>
            </a:r>
          </a:p>
        </p:txBody>
      </p:sp>
      <p:pic>
        <p:nvPicPr>
          <p:cNvPr id="28675" name="Picture 3" descr="jazda zle"/>
          <p:cNvPicPr>
            <a:picLocks noGrp="1" noChangeAspect="1" noChangeArrowheads="1"/>
          </p:cNvPicPr>
          <p:nvPr>
            <p:ph sz="quarter" idx="2"/>
          </p:nvPr>
        </p:nvPicPr>
        <p:blipFill>
          <a:blip r:embed="rId3" cstate="print">
            <a:lum bright="6000"/>
          </a:blip>
          <a:srcRect/>
          <a:stretch>
            <a:fillRect/>
          </a:stretch>
        </p:blipFill>
        <p:spPr>
          <a:xfrm>
            <a:off x="5580063" y="333375"/>
            <a:ext cx="3097212" cy="2952750"/>
          </a:xfrm>
          <a:noFill/>
        </p:spPr>
      </p:pic>
      <p:pic>
        <p:nvPicPr>
          <p:cNvPr id="28676" name="Picture 13" descr="HPIM5965"/>
          <p:cNvPicPr>
            <a:picLocks noGrp="1" noChangeAspect="1" noChangeArrowheads="1"/>
          </p:cNvPicPr>
          <p:nvPr>
            <p:ph sz="quarter" idx="3"/>
          </p:nvPr>
        </p:nvPicPr>
        <p:blipFill>
          <a:blip r:embed="rId4" cstate="print"/>
          <a:srcRect/>
          <a:stretch>
            <a:fillRect/>
          </a:stretch>
        </p:blipFill>
        <p:spPr>
          <a:xfrm>
            <a:off x="5580063" y="2205038"/>
            <a:ext cx="3119437" cy="2349500"/>
          </a:xfrm>
          <a:noFill/>
        </p:spPr>
      </p:pic>
      <p:sp>
        <p:nvSpPr>
          <p:cNvPr id="133124" name="Rectangle 4"/>
          <p:cNvSpPr>
            <a:spLocks noChangeArrowheads="1"/>
          </p:cNvSpPr>
          <p:nvPr/>
        </p:nvSpPr>
        <p:spPr bwMode="auto">
          <a:xfrm>
            <a:off x="179388" y="4365625"/>
            <a:ext cx="5472112" cy="2133600"/>
          </a:xfrm>
          <a:prstGeom prst="rect">
            <a:avLst/>
          </a:prstGeom>
          <a:noFill/>
          <a:ln w="9525">
            <a:noFill/>
            <a:miter lim="800000"/>
            <a:headEnd/>
            <a:tailEnd/>
          </a:ln>
          <a:effectLst/>
        </p:spPr>
        <p:txBody>
          <a:bodyPr lIns="92075" tIns="46038" rIns="92075" bIns="46038"/>
          <a:lstStyle/>
          <a:p>
            <a:pPr marL="342900" indent="-342900">
              <a:spcBef>
                <a:spcPct val="20000"/>
              </a:spcBef>
              <a:buClr>
                <a:schemeClr val="hlink"/>
              </a:buClr>
              <a:buSzPct val="70000"/>
              <a:buFont typeface="Wingdings" pitchFamily="2" charset="2"/>
              <a:buChar char="n"/>
              <a:defRPr/>
            </a:pPr>
            <a:r>
              <a:rPr lang="pl-PL" b="0">
                <a:effectLst>
                  <a:outerShdw blurRad="38100" dist="38100" dir="2700000" algn="tl">
                    <a:srgbClr val="000000"/>
                  </a:outerShdw>
                </a:effectLst>
                <a:latin typeface="Times New Roman" pitchFamily="18" charset="0"/>
              </a:rPr>
              <a:t> Często śpimy źle – na brzuchu lub na plecach z wysoko ułożoną głową .</a:t>
            </a:r>
          </a:p>
          <a:p>
            <a:pPr marL="342900" indent="-342900">
              <a:spcBef>
                <a:spcPct val="20000"/>
              </a:spcBef>
              <a:buClr>
                <a:schemeClr val="hlink"/>
              </a:buClr>
              <a:buSzPct val="70000"/>
              <a:buFont typeface="Wingdings" pitchFamily="2" charset="2"/>
              <a:buChar char="n"/>
              <a:defRPr/>
            </a:pPr>
            <a:r>
              <a:rPr lang="pl-PL" b="0">
                <a:effectLst>
                  <a:outerShdw blurRad="38100" dist="38100" dir="2700000" algn="tl">
                    <a:srgbClr val="000000"/>
                  </a:outerShdw>
                </a:effectLst>
                <a:latin typeface="Times New Roman" pitchFamily="18" charset="0"/>
              </a:rPr>
              <a:t>Bez zmiany błędnych nawyków w przyszłości wystąpią  bóle, które będą trudne do zlikwidowania .</a:t>
            </a:r>
          </a:p>
          <a:p>
            <a:pPr marL="342900" indent="-342900">
              <a:spcBef>
                <a:spcPct val="20000"/>
              </a:spcBef>
              <a:buClr>
                <a:schemeClr val="hlink"/>
              </a:buClr>
              <a:buSzPct val="70000"/>
              <a:buFont typeface="Wingdings" pitchFamily="2" charset="2"/>
              <a:buChar char="n"/>
              <a:defRPr/>
            </a:pPr>
            <a:r>
              <a:rPr lang="pl-PL" b="0">
                <a:effectLst>
                  <a:outerShdw blurRad="38100" dist="38100" dir="2700000" algn="tl">
                    <a:srgbClr val="000000"/>
                  </a:outerShdw>
                </a:effectLst>
                <a:latin typeface="Times New Roman" pitchFamily="18" charset="0"/>
              </a:rPr>
              <a:t>Jedynym sensownym sposobem likwidowania problemów odkręgosłupowych jest zmiana sposobu funkcjonowania. Te same czynności ale inaczej</a:t>
            </a:r>
            <a:r>
              <a:rPr lang="pl-PL" sz="2000" b="0">
                <a:effectLst>
                  <a:outerShdw blurRad="38100" dist="38100" dir="2700000" algn="tl">
                    <a:srgbClr val="000000"/>
                  </a:outerShdw>
                </a:effectLst>
                <a:latin typeface="Times New Roman" pitchFamily="18" charset="0"/>
              </a:rPr>
              <a:t>.</a:t>
            </a:r>
          </a:p>
        </p:txBody>
      </p:sp>
      <p:pic>
        <p:nvPicPr>
          <p:cNvPr id="28678" name="Picture 5" descr="jedzenie zle"/>
          <p:cNvPicPr>
            <a:picLocks noChangeAspect="1" noChangeArrowheads="1"/>
          </p:cNvPicPr>
          <p:nvPr/>
        </p:nvPicPr>
        <p:blipFill>
          <a:blip r:embed="rId5" cstate="print"/>
          <a:srcRect/>
          <a:stretch>
            <a:fillRect/>
          </a:stretch>
        </p:blipFill>
        <p:spPr bwMode="auto">
          <a:xfrm>
            <a:off x="5580063" y="4149725"/>
            <a:ext cx="3095625" cy="2374900"/>
          </a:xfrm>
          <a:prstGeom prst="rect">
            <a:avLst/>
          </a:prstGeom>
          <a:noFill/>
          <a:ln w="9525">
            <a:noFill/>
            <a:miter lim="800000"/>
            <a:headEnd/>
            <a:tailEnd/>
          </a:ln>
        </p:spPr>
      </p:pic>
      <p:sp>
        <p:nvSpPr>
          <p:cNvPr id="28679" name="Text Box 6"/>
          <p:cNvSpPr txBox="1">
            <a:spLocks noChangeArrowheads="1"/>
          </p:cNvSpPr>
          <p:nvPr/>
        </p:nvSpPr>
        <p:spPr bwMode="auto">
          <a:xfrm>
            <a:off x="2268538" y="3644900"/>
            <a:ext cx="1008062" cy="406400"/>
          </a:xfrm>
          <a:prstGeom prst="rect">
            <a:avLst/>
          </a:prstGeom>
          <a:noFill/>
          <a:ln w="9525">
            <a:solidFill>
              <a:srgbClr val="CC3300"/>
            </a:solidFill>
            <a:miter lim="800000"/>
            <a:headEnd/>
            <a:tailEnd/>
          </a:ln>
        </p:spPr>
        <p:txBody>
          <a:bodyPr>
            <a:spAutoFit/>
          </a:bodyPr>
          <a:lstStyle/>
          <a:p>
            <a:pPr>
              <a:spcBef>
                <a:spcPct val="50000"/>
              </a:spcBef>
            </a:pPr>
            <a:r>
              <a:rPr lang="pl-PL" sz="2000"/>
              <a:t>275 kg</a:t>
            </a:r>
          </a:p>
        </p:txBody>
      </p:sp>
      <p:sp>
        <p:nvSpPr>
          <p:cNvPr id="28680" name="Line 7"/>
          <p:cNvSpPr>
            <a:spLocks noChangeShapeType="1"/>
          </p:cNvSpPr>
          <p:nvPr/>
        </p:nvSpPr>
        <p:spPr bwMode="auto">
          <a:xfrm>
            <a:off x="5580063" y="333375"/>
            <a:ext cx="3095625" cy="1871663"/>
          </a:xfrm>
          <a:prstGeom prst="line">
            <a:avLst/>
          </a:prstGeom>
          <a:noFill/>
          <a:ln w="38100">
            <a:solidFill>
              <a:srgbClr val="CC3300"/>
            </a:solidFill>
            <a:round/>
            <a:headEnd/>
            <a:tailEnd/>
          </a:ln>
        </p:spPr>
        <p:txBody>
          <a:bodyPr/>
          <a:lstStyle/>
          <a:p>
            <a:endParaRPr lang="pl-PL"/>
          </a:p>
        </p:txBody>
      </p:sp>
      <p:sp>
        <p:nvSpPr>
          <p:cNvPr id="28681" name="Line 8"/>
          <p:cNvSpPr>
            <a:spLocks noChangeShapeType="1"/>
          </p:cNvSpPr>
          <p:nvPr/>
        </p:nvSpPr>
        <p:spPr bwMode="auto">
          <a:xfrm flipH="1">
            <a:off x="5580063" y="333375"/>
            <a:ext cx="3095625" cy="1871663"/>
          </a:xfrm>
          <a:prstGeom prst="line">
            <a:avLst/>
          </a:prstGeom>
          <a:noFill/>
          <a:ln w="38100">
            <a:solidFill>
              <a:srgbClr val="CC3300"/>
            </a:solidFill>
            <a:round/>
            <a:headEnd/>
            <a:tailEnd/>
          </a:ln>
        </p:spPr>
        <p:txBody>
          <a:bodyPr/>
          <a:lstStyle/>
          <a:p>
            <a:endParaRPr lang="pl-PL"/>
          </a:p>
        </p:txBody>
      </p:sp>
      <p:sp>
        <p:nvSpPr>
          <p:cNvPr id="28682" name="Line 9"/>
          <p:cNvSpPr>
            <a:spLocks noChangeShapeType="1"/>
          </p:cNvSpPr>
          <p:nvPr/>
        </p:nvSpPr>
        <p:spPr bwMode="auto">
          <a:xfrm>
            <a:off x="5580063" y="4581525"/>
            <a:ext cx="3095625" cy="1943100"/>
          </a:xfrm>
          <a:prstGeom prst="line">
            <a:avLst/>
          </a:prstGeom>
          <a:noFill/>
          <a:ln w="38100">
            <a:solidFill>
              <a:srgbClr val="CC3300"/>
            </a:solidFill>
            <a:round/>
            <a:headEnd/>
            <a:tailEnd/>
          </a:ln>
        </p:spPr>
        <p:txBody>
          <a:bodyPr/>
          <a:lstStyle/>
          <a:p>
            <a:endParaRPr lang="pl-PL"/>
          </a:p>
        </p:txBody>
      </p:sp>
      <p:sp>
        <p:nvSpPr>
          <p:cNvPr id="28683" name="Line 10"/>
          <p:cNvSpPr>
            <a:spLocks noChangeShapeType="1"/>
          </p:cNvSpPr>
          <p:nvPr/>
        </p:nvSpPr>
        <p:spPr bwMode="auto">
          <a:xfrm flipH="1">
            <a:off x="5580063" y="4581525"/>
            <a:ext cx="3095625" cy="1943100"/>
          </a:xfrm>
          <a:prstGeom prst="line">
            <a:avLst/>
          </a:prstGeom>
          <a:noFill/>
          <a:ln w="38100">
            <a:solidFill>
              <a:srgbClr val="CC3300"/>
            </a:solidFill>
            <a:round/>
            <a:headEnd/>
            <a:tailEnd/>
          </a:ln>
        </p:spPr>
        <p:txBody>
          <a:bodyPr/>
          <a:lstStyle/>
          <a:p>
            <a:endParaRPr lang="pl-PL"/>
          </a:p>
        </p:txBody>
      </p:sp>
      <p:pic>
        <p:nvPicPr>
          <p:cNvPr id="28684" name="Picture 11" descr="P1000068"/>
          <p:cNvPicPr>
            <a:picLocks noChangeAspect="1" noChangeArrowheads="1"/>
          </p:cNvPicPr>
          <p:nvPr/>
        </p:nvPicPr>
        <p:blipFill>
          <a:blip r:embed="rId6" cstate="print"/>
          <a:srcRect/>
          <a:stretch>
            <a:fillRect/>
          </a:stretch>
        </p:blipFill>
        <p:spPr bwMode="auto">
          <a:xfrm>
            <a:off x="900113" y="1773238"/>
            <a:ext cx="3235325" cy="2427287"/>
          </a:xfrm>
          <a:prstGeom prst="rect">
            <a:avLst/>
          </a:prstGeom>
          <a:noFill/>
          <a:ln w="9525">
            <a:noFill/>
            <a:miter lim="800000"/>
            <a:headEnd/>
            <a:tailEnd/>
          </a:ln>
        </p:spPr>
      </p:pic>
      <p:sp>
        <p:nvSpPr>
          <p:cNvPr id="28685" name="Text Box 12"/>
          <p:cNvSpPr txBox="1">
            <a:spLocks noChangeArrowheads="1"/>
          </p:cNvSpPr>
          <p:nvPr/>
        </p:nvSpPr>
        <p:spPr bwMode="auto">
          <a:xfrm>
            <a:off x="2700338" y="2698750"/>
            <a:ext cx="1079500" cy="366713"/>
          </a:xfrm>
          <a:prstGeom prst="rect">
            <a:avLst/>
          </a:prstGeom>
          <a:noFill/>
          <a:ln w="9525">
            <a:noFill/>
            <a:miter lim="800000"/>
            <a:headEnd/>
            <a:tailEnd/>
          </a:ln>
        </p:spPr>
        <p:txBody>
          <a:bodyPr>
            <a:spAutoFit/>
          </a:bodyPr>
          <a:lstStyle/>
          <a:p>
            <a:pPr>
              <a:spcBef>
                <a:spcPct val="50000"/>
              </a:spcBef>
            </a:pPr>
            <a:r>
              <a:rPr lang="pl-PL">
                <a:solidFill>
                  <a:schemeClr val="bg2"/>
                </a:solidFill>
              </a:rPr>
              <a:t>OK. !</a:t>
            </a:r>
          </a:p>
        </p:txBody>
      </p:sp>
      <p:sp>
        <p:nvSpPr>
          <p:cNvPr id="28686" name="Line 16"/>
          <p:cNvSpPr>
            <a:spLocks noChangeShapeType="1"/>
          </p:cNvSpPr>
          <p:nvPr/>
        </p:nvSpPr>
        <p:spPr bwMode="auto">
          <a:xfrm flipH="1">
            <a:off x="5580063" y="2205038"/>
            <a:ext cx="3095625" cy="2376487"/>
          </a:xfrm>
          <a:prstGeom prst="line">
            <a:avLst/>
          </a:prstGeom>
          <a:noFill/>
          <a:ln w="38100">
            <a:solidFill>
              <a:srgbClr val="CC3300"/>
            </a:solidFill>
            <a:round/>
            <a:headEnd/>
            <a:tailEnd/>
          </a:ln>
        </p:spPr>
        <p:txBody>
          <a:bodyPr/>
          <a:lstStyle/>
          <a:p>
            <a:endParaRPr lang="pl-PL"/>
          </a:p>
        </p:txBody>
      </p:sp>
      <p:sp>
        <p:nvSpPr>
          <p:cNvPr id="28687" name="Line 17"/>
          <p:cNvSpPr>
            <a:spLocks noChangeShapeType="1"/>
          </p:cNvSpPr>
          <p:nvPr/>
        </p:nvSpPr>
        <p:spPr bwMode="auto">
          <a:xfrm>
            <a:off x="5580063" y="2205038"/>
            <a:ext cx="3095625" cy="2303462"/>
          </a:xfrm>
          <a:prstGeom prst="line">
            <a:avLst/>
          </a:prstGeom>
          <a:noFill/>
          <a:ln w="38100">
            <a:solidFill>
              <a:srgbClr val="CC3300"/>
            </a:solidFill>
            <a:round/>
            <a:headEnd/>
            <a:tailEnd/>
          </a:ln>
        </p:spPr>
        <p:txBody>
          <a:bodyPr/>
          <a:lstStyle/>
          <a:p>
            <a:endParaRPr lang="pl-PL"/>
          </a:p>
        </p:txBody>
      </p:sp>
      <p:sp>
        <p:nvSpPr>
          <p:cNvPr id="28688" name="Text Box 18"/>
          <p:cNvSpPr txBox="1">
            <a:spLocks noChangeArrowheads="1"/>
          </p:cNvSpPr>
          <p:nvPr/>
        </p:nvSpPr>
        <p:spPr bwMode="auto">
          <a:xfrm>
            <a:off x="5940425" y="2349500"/>
            <a:ext cx="2593975" cy="376238"/>
          </a:xfrm>
          <a:prstGeom prst="rect">
            <a:avLst/>
          </a:prstGeom>
          <a:noFill/>
          <a:ln w="9525">
            <a:solidFill>
              <a:srgbClr val="CC3300"/>
            </a:solidFill>
            <a:miter lim="800000"/>
            <a:headEnd/>
            <a:tailEnd/>
          </a:ln>
        </p:spPr>
        <p:txBody>
          <a:bodyPr>
            <a:spAutoFit/>
          </a:bodyPr>
          <a:lstStyle/>
          <a:p>
            <a:pPr>
              <a:spcBef>
                <a:spcPct val="50000"/>
              </a:spcBef>
            </a:pPr>
            <a:r>
              <a:rPr lang="pl-PL">
                <a:solidFill>
                  <a:schemeClr val="bg2"/>
                </a:solidFill>
                <a:latin typeface="Times New Roman" pitchFamily="18" charset="0"/>
              </a:rPr>
              <a:t>ŹLE - ROTACJA SZYI</a:t>
            </a:r>
            <a:r>
              <a:rPr lang="pl-PL"/>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 calcmode="lin" valueType="num">
                                      <p:cBhvr additive="base">
                                        <p:cTn id="7" dur="500" fill="hold"/>
                                        <p:tgtEl>
                                          <p:spTgt spid="1331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31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22">
                                            <p:txEl>
                                              <p:pRg st="1" end="1"/>
                                            </p:txEl>
                                          </p:spTgt>
                                        </p:tgtEl>
                                        <p:attrNameLst>
                                          <p:attrName>style.visibility</p:attrName>
                                        </p:attrNameLst>
                                      </p:cBhvr>
                                      <p:to>
                                        <p:strVal val="visible"/>
                                      </p:to>
                                    </p:set>
                                    <p:anim calcmode="lin" valueType="num">
                                      <p:cBhvr additive="base">
                                        <p:cTn id="13" dur="500" fill="hold"/>
                                        <p:tgtEl>
                                          <p:spTgt spid="13312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24">
                                            <p:txEl>
                                              <p:pRg st="1" end="1"/>
                                            </p:txEl>
                                          </p:spTgt>
                                        </p:tgtEl>
                                        <p:attrNameLst>
                                          <p:attrName>style.visibility</p:attrName>
                                        </p:attrNameLst>
                                      </p:cBhvr>
                                      <p:to>
                                        <p:strVal val="visible"/>
                                      </p:to>
                                    </p:set>
                                    <p:anim calcmode="lin" valueType="num">
                                      <p:cBhvr additive="base">
                                        <p:cTn id="19" dur="500" fill="hold"/>
                                        <p:tgtEl>
                                          <p:spTgt spid="13312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3124">
                                            <p:txEl>
                                              <p:pRg st="0" end="0"/>
                                            </p:txEl>
                                          </p:spTgt>
                                        </p:tgtEl>
                                        <p:attrNameLst>
                                          <p:attrName>style.visibility</p:attrName>
                                        </p:attrNameLst>
                                      </p:cBhvr>
                                      <p:to>
                                        <p:strVal val="visible"/>
                                      </p:to>
                                    </p:set>
                                    <p:anim calcmode="lin" valueType="num">
                                      <p:cBhvr additive="base">
                                        <p:cTn id="25"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33124">
                                            <p:txEl>
                                              <p:pRg st="2" end="2"/>
                                            </p:txEl>
                                          </p:spTgt>
                                        </p:tgtEl>
                                        <p:attrNameLst>
                                          <p:attrName>style.visibility</p:attrName>
                                        </p:attrNameLst>
                                      </p:cBhvr>
                                      <p:to>
                                        <p:strVal val="visible"/>
                                      </p:to>
                                    </p:set>
                                    <p:animEffect transition="in" filter="blinds(horizontal)">
                                      <p:cBhvr>
                                        <p:cTn id="31" dur="500"/>
                                        <p:tgtEl>
                                          <p:spTgt spid="13312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mph" presetSubtype="1" nodeType="clickEffect">
                                  <p:stCondLst>
                                    <p:cond delay="0"/>
                                  </p:stCondLst>
                                  <p:childTnLst>
                                    <p:set>
                                      <p:cBhvr override="childStyle">
                                        <p:cTn id="35" dur="indefinite"/>
                                        <p:tgtEl>
                                          <p:spTgt spid="133124">
                                            <p:txEl>
                                              <p:pRg st="2" end="2"/>
                                            </p:txEl>
                                          </p:spTgt>
                                        </p:tgtEl>
                                        <p:attrNameLst>
                                          <p:attrName>style.fontStyle</p:attrName>
                                        </p:attrNameLst>
                                      </p:cBhvr>
                                      <p:to>
                                        <p:strVal val="normal"/>
                                      </p:to>
                                    </p:set>
                                    <p:set>
                                      <p:cBhvr override="childStyle">
                                        <p:cTn id="36" dur="indefinite"/>
                                        <p:tgtEl>
                                          <p:spTgt spid="133124">
                                            <p:txEl>
                                              <p:pRg st="2" end="2"/>
                                            </p:txEl>
                                          </p:spTgt>
                                        </p:tgtEl>
                                        <p:attrNameLst>
                                          <p:attrName>style.fontWeight</p:attrName>
                                        </p:attrNameLst>
                                      </p:cBhvr>
                                      <p:to>
                                        <p:strVal val="bold"/>
                                      </p:to>
                                    </p:set>
                                    <p:set>
                                      <p:cBhvr override="childStyle">
                                        <p:cTn id="37" dur="indefinite"/>
                                        <p:tgtEl>
                                          <p:spTgt spid="133124">
                                            <p:txEl>
                                              <p:pRg st="2" end="2"/>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250825" y="4941888"/>
            <a:ext cx="8713788" cy="1633537"/>
          </a:xfrm>
          <a:prstGeom prst="rect">
            <a:avLst/>
          </a:prstGeom>
          <a:noFill/>
          <a:ln w="9525">
            <a:noFill/>
            <a:miter lim="800000"/>
            <a:headEnd/>
            <a:tailEnd/>
          </a:ln>
        </p:spPr>
        <p:txBody>
          <a:bodyPr>
            <a:spAutoFit/>
          </a:bodyPr>
          <a:lstStyle/>
          <a:p>
            <a:pPr>
              <a:spcBef>
                <a:spcPct val="50000"/>
              </a:spcBef>
            </a:pPr>
            <a:r>
              <a:rPr kumimoji="1" lang="pl-PL" b="0">
                <a:latin typeface="Times New Roman" pitchFamily="18" charset="0"/>
              </a:rPr>
              <a:t>W fazie ostrych bóli kręgosłupa stosuje się pozycje przeciwbólowe, połaczone z wyeliminowaniem ruchów urazogennych (na „żywca” nie zrobimy sobie krzywdy).</a:t>
            </a:r>
          </a:p>
          <a:p>
            <a:pPr>
              <a:spcBef>
                <a:spcPct val="50000"/>
              </a:spcBef>
            </a:pPr>
            <a:r>
              <a:rPr kumimoji="1" lang="pl-PL" b="0">
                <a:latin typeface="Times New Roman" pitchFamily="18" charset="0"/>
              </a:rPr>
              <a:t>Po kilku dniach wprowadza się ruch przywracający funkcję stawów kręgosłupa. Stopniowo wprowadza się nowe wzorce ruchu. Czasem bóle wracają, ale kojarzy się ten fakt z powracaniem starego, niefizjologicznego sposobu funkcjonowania</a:t>
            </a:r>
            <a:r>
              <a:rPr kumimoji="1" lang="pl-PL" sz="2000" b="0">
                <a:latin typeface="Times New Roman" pitchFamily="18" charset="0"/>
              </a:rPr>
              <a:t>.</a:t>
            </a:r>
          </a:p>
        </p:txBody>
      </p:sp>
      <p:pic>
        <p:nvPicPr>
          <p:cNvPr id="29699" name="Picture 3" descr="jazda dobrze"/>
          <p:cNvPicPr>
            <a:picLocks noGrp="1" noChangeAspect="1" noChangeArrowheads="1"/>
          </p:cNvPicPr>
          <p:nvPr>
            <p:ph sz="quarter" idx="1"/>
          </p:nvPr>
        </p:nvPicPr>
        <p:blipFill>
          <a:blip r:embed="rId3" cstate="print"/>
          <a:srcRect b="3989"/>
          <a:stretch>
            <a:fillRect/>
          </a:stretch>
        </p:blipFill>
        <p:spPr>
          <a:xfrm>
            <a:off x="0" y="333375"/>
            <a:ext cx="2843213" cy="2305050"/>
          </a:xfrm>
          <a:noFill/>
        </p:spPr>
      </p:pic>
      <p:pic>
        <p:nvPicPr>
          <p:cNvPr id="29700" name="Picture 4" descr="HPIM5319"/>
          <p:cNvPicPr>
            <a:picLocks noGrp="1" noChangeAspect="1" noChangeArrowheads="1"/>
          </p:cNvPicPr>
          <p:nvPr>
            <p:ph sz="quarter" idx="2"/>
          </p:nvPr>
        </p:nvPicPr>
        <p:blipFill>
          <a:blip r:embed="rId4" cstate="print"/>
          <a:srcRect/>
          <a:stretch>
            <a:fillRect/>
          </a:stretch>
        </p:blipFill>
        <p:spPr>
          <a:xfrm>
            <a:off x="5940425" y="333375"/>
            <a:ext cx="3203575" cy="2303463"/>
          </a:xfrm>
          <a:noFill/>
        </p:spPr>
      </p:pic>
      <p:pic>
        <p:nvPicPr>
          <p:cNvPr id="29701" name="Picture 5" descr="HPIM5025"/>
          <p:cNvPicPr>
            <a:picLocks noGrp="1" noChangeAspect="1" noChangeArrowheads="1"/>
          </p:cNvPicPr>
          <p:nvPr>
            <p:ph sz="quarter" idx="3"/>
          </p:nvPr>
        </p:nvPicPr>
        <p:blipFill>
          <a:blip r:embed="rId5" cstate="print"/>
          <a:srcRect t="6682" r="9087"/>
          <a:stretch>
            <a:fillRect/>
          </a:stretch>
        </p:blipFill>
        <p:spPr>
          <a:xfrm>
            <a:off x="0" y="2636838"/>
            <a:ext cx="2843213" cy="2232025"/>
          </a:xfrm>
          <a:noFill/>
        </p:spPr>
      </p:pic>
      <p:pic>
        <p:nvPicPr>
          <p:cNvPr id="29702" name="Picture 6" descr="jedzenie dobrze"/>
          <p:cNvPicPr>
            <a:picLocks noGrp="1" noChangeAspect="1" noChangeArrowheads="1"/>
          </p:cNvPicPr>
          <p:nvPr>
            <p:ph sz="quarter" idx="4"/>
          </p:nvPr>
        </p:nvPicPr>
        <p:blipFill>
          <a:blip r:embed="rId6" cstate="print"/>
          <a:srcRect/>
          <a:stretch>
            <a:fillRect/>
          </a:stretch>
        </p:blipFill>
        <p:spPr>
          <a:xfrm>
            <a:off x="5940425" y="2636838"/>
            <a:ext cx="3203575" cy="2259012"/>
          </a:xfrm>
          <a:noFill/>
        </p:spPr>
      </p:pic>
      <p:sp>
        <p:nvSpPr>
          <p:cNvPr id="29703" name="Text Box 7"/>
          <p:cNvSpPr txBox="1">
            <a:spLocks noChangeArrowheads="1"/>
          </p:cNvSpPr>
          <p:nvPr/>
        </p:nvSpPr>
        <p:spPr bwMode="auto">
          <a:xfrm>
            <a:off x="6084888" y="3789363"/>
            <a:ext cx="1081087" cy="366712"/>
          </a:xfrm>
          <a:prstGeom prst="rect">
            <a:avLst/>
          </a:prstGeom>
          <a:noFill/>
          <a:ln w="9525">
            <a:noFill/>
            <a:miter lim="800000"/>
            <a:headEnd/>
            <a:tailEnd/>
          </a:ln>
        </p:spPr>
        <p:txBody>
          <a:bodyPr>
            <a:spAutoFit/>
          </a:bodyPr>
          <a:lstStyle/>
          <a:p>
            <a:pPr>
              <a:spcBef>
                <a:spcPct val="50000"/>
              </a:spcBef>
            </a:pPr>
            <a:endParaRPr lang="pl-PL" b="0"/>
          </a:p>
        </p:txBody>
      </p:sp>
      <p:sp>
        <p:nvSpPr>
          <p:cNvPr id="29704" name="Text Box 8"/>
          <p:cNvSpPr txBox="1">
            <a:spLocks noChangeArrowheads="1"/>
          </p:cNvSpPr>
          <p:nvPr/>
        </p:nvSpPr>
        <p:spPr bwMode="auto">
          <a:xfrm>
            <a:off x="6659563" y="3789363"/>
            <a:ext cx="863600" cy="406400"/>
          </a:xfrm>
          <a:prstGeom prst="rect">
            <a:avLst/>
          </a:prstGeom>
          <a:noFill/>
          <a:ln w="9525">
            <a:solidFill>
              <a:srgbClr val="CC3300"/>
            </a:solidFill>
            <a:miter lim="800000"/>
            <a:headEnd/>
            <a:tailEnd/>
          </a:ln>
        </p:spPr>
        <p:txBody>
          <a:bodyPr>
            <a:spAutoFit/>
          </a:bodyPr>
          <a:lstStyle/>
          <a:p>
            <a:pPr>
              <a:spcBef>
                <a:spcPct val="50000"/>
              </a:spcBef>
            </a:pPr>
            <a:r>
              <a:rPr lang="pl-PL" sz="2000" b="0"/>
              <a:t>150 kg</a:t>
            </a:r>
          </a:p>
        </p:txBody>
      </p:sp>
      <p:pic>
        <p:nvPicPr>
          <p:cNvPr id="29705" name="Picture 9" descr="HPIM5967"/>
          <p:cNvPicPr>
            <a:picLocks noChangeAspect="1" noChangeArrowheads="1"/>
          </p:cNvPicPr>
          <p:nvPr/>
        </p:nvPicPr>
        <p:blipFill>
          <a:blip r:embed="rId7" cstate="print"/>
          <a:srcRect/>
          <a:stretch>
            <a:fillRect/>
          </a:stretch>
        </p:blipFill>
        <p:spPr bwMode="auto">
          <a:xfrm>
            <a:off x="2843213" y="333375"/>
            <a:ext cx="3097212" cy="2303463"/>
          </a:xfrm>
          <a:prstGeom prst="rect">
            <a:avLst/>
          </a:prstGeom>
          <a:noFill/>
          <a:ln w="9525">
            <a:noFill/>
            <a:miter lim="800000"/>
            <a:headEnd/>
            <a:tailEnd/>
          </a:ln>
        </p:spPr>
      </p:pic>
      <p:pic>
        <p:nvPicPr>
          <p:cNvPr id="29706" name="Picture 10" descr="HPIM5972"/>
          <p:cNvPicPr>
            <a:picLocks noChangeAspect="1" noChangeArrowheads="1"/>
          </p:cNvPicPr>
          <p:nvPr/>
        </p:nvPicPr>
        <p:blipFill>
          <a:blip r:embed="rId8" cstate="print"/>
          <a:srcRect/>
          <a:stretch>
            <a:fillRect/>
          </a:stretch>
        </p:blipFill>
        <p:spPr bwMode="auto">
          <a:xfrm>
            <a:off x="2843213" y="2617788"/>
            <a:ext cx="3098800" cy="2279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blinds(horizontal)">
                                      <p:cBhvr>
                                        <p:cTn id="7" dur="5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ytuł 1"/>
          <p:cNvSpPr>
            <a:spLocks noGrp="1"/>
          </p:cNvSpPr>
          <p:nvPr>
            <p:ph type="title"/>
          </p:nvPr>
        </p:nvSpPr>
        <p:spPr>
          <a:xfrm>
            <a:off x="0" y="274638"/>
            <a:ext cx="7164388" cy="1143000"/>
          </a:xfrm>
        </p:spPr>
        <p:txBody>
          <a:bodyPr/>
          <a:lstStyle/>
          <a:p>
            <a:pPr algn="ctr"/>
            <a:r>
              <a:rPr lang="pl-PL" sz="4400" b="1" smtClean="0">
                <a:latin typeface="Times New Roman" pitchFamily="18" charset="0"/>
                <a:cs typeface="Times New Roman" pitchFamily="18" charset="0"/>
              </a:rPr>
              <a:t/>
            </a:r>
            <a:br>
              <a:rPr lang="pl-PL" sz="4400" b="1" smtClean="0">
                <a:latin typeface="Times New Roman" pitchFamily="18" charset="0"/>
                <a:cs typeface="Times New Roman" pitchFamily="18" charset="0"/>
              </a:rPr>
            </a:br>
            <a:r>
              <a:rPr lang="pl-PL" sz="4400" b="1" smtClean="0">
                <a:latin typeface="Times New Roman" pitchFamily="18" charset="0"/>
                <a:cs typeface="Times New Roman" pitchFamily="18" charset="0"/>
              </a:rPr>
              <a:t/>
            </a:r>
            <a:br>
              <a:rPr lang="pl-PL" sz="4400" b="1" smtClean="0">
                <a:latin typeface="Times New Roman" pitchFamily="18" charset="0"/>
                <a:cs typeface="Times New Roman" pitchFamily="18" charset="0"/>
              </a:rPr>
            </a:br>
            <a:r>
              <a:rPr lang="pl-PL" sz="4400" b="1" smtClean="0">
                <a:latin typeface="Times New Roman" pitchFamily="18" charset="0"/>
                <a:cs typeface="Times New Roman" pitchFamily="18" charset="0"/>
              </a:rPr>
              <a:t>               PRZECIĄŻENIA</a:t>
            </a:r>
            <a:r>
              <a:rPr lang="pl-PL" sz="4400" smtClean="0">
                <a:latin typeface="Times New Roman" pitchFamily="18" charset="0"/>
                <a:cs typeface="Times New Roman" pitchFamily="18" charset="0"/>
              </a:rPr>
              <a:t>     </a:t>
            </a:r>
            <a:br>
              <a:rPr lang="pl-PL" sz="4400" smtClean="0">
                <a:latin typeface="Times New Roman" pitchFamily="18" charset="0"/>
                <a:cs typeface="Times New Roman" pitchFamily="18" charset="0"/>
              </a:rPr>
            </a:br>
            <a:r>
              <a:rPr lang="pl-PL" sz="4400" smtClean="0">
                <a:latin typeface="Times New Roman" pitchFamily="18" charset="0"/>
                <a:cs typeface="Times New Roman" pitchFamily="18" charset="0"/>
              </a:rPr>
              <a:t> </a:t>
            </a:r>
            <a:br>
              <a:rPr lang="pl-PL" sz="4400" smtClean="0">
                <a:latin typeface="Times New Roman" pitchFamily="18" charset="0"/>
                <a:cs typeface="Times New Roman" pitchFamily="18" charset="0"/>
              </a:rPr>
            </a:br>
            <a:endParaRPr lang="pl-PL" sz="4400" smtClean="0">
              <a:latin typeface="Times New Roman" pitchFamily="18" charset="0"/>
              <a:cs typeface="Times New Roman" pitchFamily="18" charset="0"/>
            </a:endParaRPr>
          </a:p>
        </p:txBody>
      </p:sp>
      <p:pic>
        <p:nvPicPr>
          <p:cNvPr id="30723" name="irc_mi" descr="http://www.dbamokregoslup.pl/files/rycina33.jpg"/>
          <p:cNvPicPr>
            <a:picLocks noChangeAspect="1" noChangeArrowheads="1"/>
          </p:cNvPicPr>
          <p:nvPr/>
        </p:nvPicPr>
        <p:blipFill>
          <a:blip r:embed="rId2" cstate="print"/>
          <a:srcRect/>
          <a:stretch>
            <a:fillRect/>
          </a:stretch>
        </p:blipFill>
        <p:spPr bwMode="auto">
          <a:xfrm>
            <a:off x="179388" y="1700213"/>
            <a:ext cx="4286250" cy="2520950"/>
          </a:xfrm>
          <a:prstGeom prst="rect">
            <a:avLst/>
          </a:prstGeom>
          <a:noFill/>
          <a:ln w="9525">
            <a:noFill/>
            <a:miter lim="800000"/>
            <a:headEnd/>
            <a:tailEnd/>
          </a:ln>
        </p:spPr>
      </p:pic>
      <p:pic>
        <p:nvPicPr>
          <p:cNvPr id="30724" name="Picture 4" descr="http://mn1ch.ovh.org/images/p.jpg"/>
          <p:cNvPicPr>
            <a:picLocks noChangeAspect="1" noChangeArrowheads="1"/>
          </p:cNvPicPr>
          <p:nvPr/>
        </p:nvPicPr>
        <p:blipFill>
          <a:blip r:embed="rId3" cstate="print"/>
          <a:srcRect/>
          <a:stretch>
            <a:fillRect/>
          </a:stretch>
        </p:blipFill>
        <p:spPr bwMode="auto">
          <a:xfrm>
            <a:off x="4859338" y="3789363"/>
            <a:ext cx="3981450" cy="2862262"/>
          </a:xfrm>
          <a:prstGeom prst="rect">
            <a:avLst/>
          </a:prstGeom>
          <a:noFill/>
          <a:ln w="9525">
            <a:noFill/>
            <a:miter lim="800000"/>
            <a:headEnd/>
            <a:tailEnd/>
          </a:ln>
        </p:spPr>
      </p:pic>
      <p:sp>
        <p:nvSpPr>
          <p:cNvPr id="30725" name="pole tekstowe 4"/>
          <p:cNvSpPr txBox="1">
            <a:spLocks noChangeArrowheads="1"/>
          </p:cNvSpPr>
          <p:nvPr/>
        </p:nvSpPr>
        <p:spPr bwMode="auto">
          <a:xfrm>
            <a:off x="0" y="4437063"/>
            <a:ext cx="3348038" cy="954087"/>
          </a:xfrm>
          <a:prstGeom prst="rect">
            <a:avLst/>
          </a:prstGeom>
          <a:noFill/>
          <a:ln w="9525">
            <a:noFill/>
            <a:miter lim="800000"/>
            <a:headEnd/>
            <a:tailEnd/>
          </a:ln>
        </p:spPr>
        <p:txBody>
          <a:bodyPr>
            <a:spAutoFit/>
          </a:bodyPr>
          <a:lstStyle/>
          <a:p>
            <a:r>
              <a:rPr lang="pl-PL" sz="2800"/>
              <a:t>DŹWIGANIE  PRZEDMIOTÓW</a:t>
            </a:r>
          </a:p>
        </p:txBody>
      </p:sp>
      <p:sp>
        <p:nvSpPr>
          <p:cNvPr id="30726" name="pole tekstowe 5"/>
          <p:cNvSpPr txBox="1">
            <a:spLocks noChangeArrowheads="1"/>
          </p:cNvSpPr>
          <p:nvPr/>
        </p:nvSpPr>
        <p:spPr bwMode="auto">
          <a:xfrm>
            <a:off x="5435600" y="2565400"/>
            <a:ext cx="3097213" cy="954088"/>
          </a:xfrm>
          <a:prstGeom prst="rect">
            <a:avLst/>
          </a:prstGeom>
          <a:noFill/>
          <a:ln w="9525">
            <a:noFill/>
            <a:miter lim="800000"/>
            <a:headEnd/>
            <a:tailEnd/>
          </a:ln>
        </p:spPr>
        <p:txBody>
          <a:bodyPr>
            <a:spAutoFit/>
          </a:bodyPr>
          <a:lstStyle/>
          <a:p>
            <a:r>
              <a:rPr lang="pl-PL" sz="2800"/>
              <a:t>PRACA  PRZY  KOMPUTERZE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ytuł 1"/>
          <p:cNvSpPr>
            <a:spLocks noGrp="1"/>
          </p:cNvSpPr>
          <p:nvPr>
            <p:ph type="title"/>
          </p:nvPr>
        </p:nvSpPr>
        <p:spPr>
          <a:xfrm>
            <a:off x="900113" y="0"/>
            <a:ext cx="7467600" cy="777875"/>
          </a:xfrm>
        </p:spPr>
        <p:txBody>
          <a:bodyPr/>
          <a:lstStyle/>
          <a:p>
            <a:r>
              <a:rPr lang="pl-PL" sz="3600" b="1" smtClean="0">
                <a:latin typeface="Times New Roman" pitchFamily="18" charset="0"/>
                <a:cs typeface="Times New Roman" pitchFamily="18" charset="0"/>
              </a:rPr>
              <a:t>JAK PRAWIDŁOWO  SIEDZIEĆ</a:t>
            </a:r>
          </a:p>
        </p:txBody>
      </p:sp>
      <p:sp>
        <p:nvSpPr>
          <p:cNvPr id="31747" name="Symbol zastępczy zawartości 3"/>
          <p:cNvSpPr>
            <a:spLocks noGrp="1"/>
          </p:cNvSpPr>
          <p:nvPr>
            <p:ph sz="half" idx="2"/>
          </p:nvPr>
        </p:nvSpPr>
        <p:spPr>
          <a:xfrm>
            <a:off x="0" y="692150"/>
            <a:ext cx="5795963" cy="4105275"/>
          </a:xfrm>
        </p:spPr>
        <p:txBody>
          <a:bodyPr/>
          <a:lstStyle/>
          <a:p>
            <a:pPr>
              <a:buFont typeface="Wingdings 2" pitchFamily="18" charset="2"/>
              <a:buNone/>
            </a:pPr>
            <a:r>
              <a:rPr lang="pl-PL" sz="1600" smtClean="0">
                <a:latin typeface="Times New Roman" pitchFamily="18" charset="0"/>
                <a:cs typeface="Times New Roman" pitchFamily="18" charset="0"/>
              </a:rPr>
              <a:t>       </a:t>
            </a:r>
            <a:r>
              <a:rPr lang="pl-PL" sz="1800" smtClean="0">
                <a:latin typeface="Times New Roman" pitchFamily="18" charset="0"/>
                <a:cs typeface="Times New Roman" pitchFamily="18" charset="0"/>
              </a:rPr>
              <a:t>Siedzący tryb życia jako efekt uboczny rozwoju cywilizacji jest jednym z głównych przyczyn bólów pleców i odmianą tzw. przodopochylenia ciała. W  czynnościach  codziennych  przeważają  pozycje  zgięciowe ciała. Wpływa to negatywnie na nasze dyski, które wypychane do tyłu w konsekwencji doprowadzają do bólu  pleców. W takiej sytuacji jedynie co można zrobić to próbować spowolnić proces degeneracyjny. Nie zastąpi on niestety ćwiczeń, terapii i ergonomii w  czynnościach  dnia  codziennego.  Przy prawidłowym siadzie zawsze  biodra  powinny  być  wyżej  niż  kolana.Na zdjęciu  z prawej i poniżej pokazano różnice w wysokości stawów biodrowego i kolanowego oraz reakcję kręgosłupa przy zastosowaniu podkładki</a:t>
            </a:r>
            <a:r>
              <a:rPr lang="pl-PL" sz="1600" smtClean="0">
                <a:latin typeface="Times New Roman" pitchFamily="18" charset="0"/>
                <a:cs typeface="Times New Roman" pitchFamily="18" charset="0"/>
              </a:rPr>
              <a:t>.</a:t>
            </a:r>
            <a:r>
              <a:rPr lang="pl-PL" sz="1600" smtClean="0"/>
              <a:t> </a:t>
            </a:r>
            <a:endParaRPr lang="pl-PL" sz="1600" smtClean="0">
              <a:latin typeface="Times New Roman" pitchFamily="18" charset="0"/>
              <a:cs typeface="Times New Roman" pitchFamily="18" charset="0"/>
            </a:endParaRPr>
          </a:p>
          <a:p>
            <a:endParaRPr lang="pl-PL" sz="1600" smtClean="0"/>
          </a:p>
        </p:txBody>
      </p:sp>
      <p:pic>
        <p:nvPicPr>
          <p:cNvPr id="31748" name="Picture 2" descr="poprawnysiad"/>
          <p:cNvPicPr>
            <a:picLocks noChangeAspect="1" noChangeArrowheads="1"/>
          </p:cNvPicPr>
          <p:nvPr/>
        </p:nvPicPr>
        <p:blipFill>
          <a:blip r:embed="rId2" cstate="print"/>
          <a:srcRect/>
          <a:stretch>
            <a:fillRect/>
          </a:stretch>
        </p:blipFill>
        <p:spPr bwMode="auto">
          <a:xfrm>
            <a:off x="5813425" y="908050"/>
            <a:ext cx="3330575" cy="2476500"/>
          </a:xfrm>
          <a:prstGeom prst="rect">
            <a:avLst/>
          </a:prstGeom>
          <a:noFill/>
          <a:ln w="9525">
            <a:noFill/>
            <a:miter lim="800000"/>
            <a:headEnd/>
            <a:tailEnd/>
          </a:ln>
        </p:spPr>
      </p:pic>
      <p:pic>
        <p:nvPicPr>
          <p:cNvPr id="31749" name="Picture 3" descr="prawidlowesiedzenie"/>
          <p:cNvPicPr>
            <a:picLocks noChangeAspect="1" noChangeArrowheads="1"/>
          </p:cNvPicPr>
          <p:nvPr/>
        </p:nvPicPr>
        <p:blipFill>
          <a:blip r:embed="rId3" cstate="print"/>
          <a:srcRect/>
          <a:stretch>
            <a:fillRect/>
          </a:stretch>
        </p:blipFill>
        <p:spPr bwMode="auto">
          <a:xfrm>
            <a:off x="5813425" y="3716338"/>
            <a:ext cx="3330575" cy="2803525"/>
          </a:xfrm>
          <a:prstGeom prst="rect">
            <a:avLst/>
          </a:prstGeom>
          <a:noFill/>
          <a:ln w="9525">
            <a:noFill/>
            <a:miter lim="800000"/>
            <a:headEnd/>
            <a:tailEnd/>
          </a:ln>
        </p:spPr>
      </p:pic>
      <p:pic>
        <p:nvPicPr>
          <p:cNvPr id="31750" name="Picture 4" descr="deskhealth"/>
          <p:cNvPicPr>
            <a:picLocks noChangeAspect="1" noChangeArrowheads="1"/>
          </p:cNvPicPr>
          <p:nvPr/>
        </p:nvPicPr>
        <p:blipFill>
          <a:blip r:embed="rId4" cstate="print"/>
          <a:srcRect/>
          <a:stretch>
            <a:fillRect/>
          </a:stretch>
        </p:blipFill>
        <p:spPr bwMode="auto">
          <a:xfrm>
            <a:off x="971550" y="4638675"/>
            <a:ext cx="2160588" cy="2219325"/>
          </a:xfrm>
          <a:prstGeom prst="rect">
            <a:avLst/>
          </a:prstGeom>
          <a:noFill/>
          <a:ln w="9525">
            <a:noFill/>
            <a:miter lim="800000"/>
            <a:headEnd/>
            <a:tailEnd/>
          </a:ln>
        </p:spPr>
      </p:pic>
      <p:pic>
        <p:nvPicPr>
          <p:cNvPr id="31751" name="Picture 5" descr="after"/>
          <p:cNvPicPr>
            <a:picLocks noChangeAspect="1" noChangeArrowheads="1"/>
          </p:cNvPicPr>
          <p:nvPr/>
        </p:nvPicPr>
        <p:blipFill>
          <a:blip r:embed="rId5" cstate="print"/>
          <a:srcRect/>
          <a:stretch>
            <a:fillRect/>
          </a:stretch>
        </p:blipFill>
        <p:spPr bwMode="auto">
          <a:xfrm>
            <a:off x="3132138" y="4638675"/>
            <a:ext cx="2160587"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odkladka"/>
          <p:cNvPicPr>
            <a:picLocks noChangeAspect="1" noChangeArrowheads="1"/>
          </p:cNvPicPr>
          <p:nvPr/>
        </p:nvPicPr>
        <p:blipFill>
          <a:blip r:embed="rId2" cstate="print"/>
          <a:srcRect/>
          <a:stretch>
            <a:fillRect/>
          </a:stretch>
        </p:blipFill>
        <p:spPr bwMode="auto">
          <a:xfrm>
            <a:off x="4572000" y="404813"/>
            <a:ext cx="4413250" cy="2936875"/>
          </a:xfrm>
          <a:prstGeom prst="rect">
            <a:avLst/>
          </a:prstGeom>
          <a:noFill/>
          <a:ln w="9525">
            <a:noFill/>
            <a:miter lim="800000"/>
            <a:headEnd/>
            <a:tailEnd/>
          </a:ln>
        </p:spPr>
      </p:pic>
      <p:sp>
        <p:nvSpPr>
          <p:cNvPr id="32771" name="Prostokąt 8"/>
          <p:cNvSpPr>
            <a:spLocks noChangeArrowheads="1"/>
          </p:cNvSpPr>
          <p:nvPr/>
        </p:nvSpPr>
        <p:spPr bwMode="auto">
          <a:xfrm>
            <a:off x="250825" y="3716338"/>
            <a:ext cx="8893175" cy="2862262"/>
          </a:xfrm>
          <a:prstGeom prst="rect">
            <a:avLst/>
          </a:prstGeom>
          <a:noFill/>
          <a:ln w="9525">
            <a:noFill/>
            <a:miter lim="800000"/>
            <a:headEnd/>
            <a:tailEnd/>
          </a:ln>
        </p:spPr>
        <p:txBody>
          <a:bodyPr>
            <a:spAutoFit/>
          </a:bodyPr>
          <a:lstStyle/>
          <a:p>
            <a:r>
              <a:rPr lang="pl-PL" sz="2000" b="0">
                <a:latin typeface="Times New Roman" pitchFamily="18" charset="0"/>
                <a:cs typeface="Times New Roman" pitchFamily="18" charset="0"/>
              </a:rPr>
              <a:t>Jeśli dobrze zastosujesz w/w przedmioty to podczas siadu odczujesz jak Twój kręgosłup naturalnie zacznie się prostować. Zauważysz, że nie ma znaczenia jak bardzo wyprofilowane jest oparcie fotela. Twój kręgosłup nie będzie już potrzebował dużego wsparcia (najprostsze oparcie wówczas wystarcza). Odczuwalne będzie napięcie między łopatkami a ogólna ocena siadu ulegnie poprawie. W trakcie pracy pozytywny wpływ pozycji będzie miał również na łokcie i dłonie (np. zmniejszenia bólu i drętwienia).</a:t>
            </a:r>
          </a:p>
          <a:p>
            <a:r>
              <a:rPr lang="pl-PL" sz="2000" b="0">
                <a:latin typeface="Times New Roman" pitchFamily="18" charset="0"/>
                <a:cs typeface="Times New Roman" pitchFamily="18" charset="0"/>
              </a:rPr>
              <a:t>Klin  można  wykorzystać  w  samochodzie. Kupując fotel do pracy kieruj się ustawieniem siedziska a nie profilem oparcia</a:t>
            </a:r>
          </a:p>
        </p:txBody>
      </p:sp>
      <p:sp>
        <p:nvSpPr>
          <p:cNvPr id="32772" name="pole tekstowe 3"/>
          <p:cNvSpPr txBox="1">
            <a:spLocks noChangeArrowheads="1"/>
          </p:cNvSpPr>
          <p:nvPr/>
        </p:nvSpPr>
        <p:spPr bwMode="auto">
          <a:xfrm>
            <a:off x="0" y="1125538"/>
            <a:ext cx="4572000" cy="1322387"/>
          </a:xfrm>
          <a:prstGeom prst="rect">
            <a:avLst/>
          </a:prstGeom>
          <a:noFill/>
          <a:ln w="9525">
            <a:noFill/>
            <a:miter lim="800000"/>
            <a:headEnd/>
            <a:tailEnd/>
          </a:ln>
        </p:spPr>
        <p:txBody>
          <a:bodyPr>
            <a:spAutoFit/>
          </a:bodyPr>
          <a:lstStyle/>
          <a:p>
            <a:pPr algn="ctr"/>
            <a:r>
              <a:rPr lang="pl-PL" sz="4000"/>
              <a:t>KLIN  NA  FOTEL </a:t>
            </a:r>
          </a:p>
          <a:p>
            <a:pPr algn="ctr"/>
            <a:r>
              <a:rPr lang="pl-PL" sz="4000"/>
              <a:t>W  AUCIE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ytuł 1"/>
          <p:cNvSpPr>
            <a:spLocks noGrp="1"/>
          </p:cNvSpPr>
          <p:nvPr>
            <p:ph type="title"/>
          </p:nvPr>
        </p:nvSpPr>
        <p:spPr>
          <a:xfrm>
            <a:off x="1547664" y="0"/>
            <a:ext cx="6156325" cy="864096"/>
          </a:xfrm>
        </p:spPr>
        <p:txBody>
          <a:bodyPr/>
          <a:lstStyle/>
          <a:p>
            <a:r>
              <a:rPr lang="pl-PL" dirty="0" smtClean="0">
                <a:latin typeface="Times New Roman" pitchFamily="18" charset="0"/>
                <a:cs typeface="Times New Roman" pitchFamily="18" charset="0"/>
              </a:rPr>
              <a:t>ZESPÓŁ  BRUGGERA</a:t>
            </a:r>
            <a:r>
              <a:rPr lang="pl-PL" dirty="0" smtClean="0"/>
              <a:t>.</a:t>
            </a:r>
          </a:p>
        </p:txBody>
      </p:sp>
      <p:sp>
        <p:nvSpPr>
          <p:cNvPr id="33795" name="Symbol zastępczy zawartości 2"/>
          <p:cNvSpPr>
            <a:spLocks noGrp="1"/>
          </p:cNvSpPr>
          <p:nvPr>
            <p:ph idx="1"/>
          </p:nvPr>
        </p:nvSpPr>
        <p:spPr>
          <a:xfrm>
            <a:off x="0" y="836712"/>
            <a:ext cx="8964488" cy="2880319"/>
          </a:xfrm>
        </p:spPr>
        <p:txBody>
          <a:bodyPr/>
          <a:lstStyle/>
          <a:p>
            <a:r>
              <a:rPr lang="pl-PL" sz="1800" dirty="0" smtClean="0"/>
              <a:t>      </a:t>
            </a:r>
            <a:r>
              <a:rPr lang="pl-PL" sz="1800" dirty="0" smtClean="0">
                <a:latin typeface="Times New Roman" pitchFamily="18" charset="0"/>
                <a:cs typeface="Times New Roman" pitchFamily="18" charset="0"/>
              </a:rPr>
              <a:t>Prawidłowo zbudowany kręgosłup widziany z boku przypomina kształt litery S. Wygięcie do przodu to lordoza (mamy dwie lordozy: szyjna i lędźwiowa), wygięcie do tyłu to kifoza (posiadamy  kifozę: piersiową i krzyżowo – ogonową ). Każde odchylenie od prawidłowego wzorca ustawienia kręgosłupa czyli spłycenie lub powiększenie lordozy oraz kifozy to patologia. Niesie ona za sobą bóle w różnych częściach ciała . Powyższe zmiany prawie zawsze występują łącznie. Spłycenie lordozy lędźwiowej pociąga za sobą zmniejszanie kifozy piersiowej ( 1 ), która doprowadza do wysunięcia głowy do przodu wraz z zniesieniem lordozy szyjnej. Całość zmian powstaje na wskutek poszukiwania przez organizm nowego środka ciężkości, który na wskutek zmian został zniesiony. Oczywiście sytuacja ta odnosi się również do osób z prawidłową budową kręgosłupa, ale mających inne przyczyny, np. złą postawę ciała</a:t>
            </a:r>
          </a:p>
        </p:txBody>
      </p:sp>
      <p:sp>
        <p:nvSpPr>
          <p:cNvPr id="33798" name="pole tekstowe 7"/>
          <p:cNvSpPr txBox="1">
            <a:spLocks noChangeArrowheads="1"/>
          </p:cNvSpPr>
          <p:nvPr/>
        </p:nvSpPr>
        <p:spPr bwMode="auto">
          <a:xfrm>
            <a:off x="5652120" y="404664"/>
            <a:ext cx="287338" cy="369332"/>
          </a:xfrm>
          <a:prstGeom prst="rect">
            <a:avLst/>
          </a:prstGeom>
          <a:noFill/>
          <a:ln w="9525">
            <a:noFill/>
            <a:miter lim="800000"/>
            <a:headEnd/>
            <a:tailEnd/>
          </a:ln>
        </p:spPr>
        <p:txBody>
          <a:bodyPr>
            <a:spAutoFit/>
          </a:bodyPr>
          <a:lstStyle/>
          <a:p>
            <a:r>
              <a:rPr lang="pl-PL" dirty="0">
                <a:solidFill>
                  <a:schemeClr val="bg1"/>
                </a:solidFill>
              </a:rPr>
              <a:t>A</a:t>
            </a:r>
          </a:p>
        </p:txBody>
      </p:sp>
      <p:sp>
        <p:nvSpPr>
          <p:cNvPr id="33799" name="pole tekstowe 8"/>
          <p:cNvSpPr txBox="1">
            <a:spLocks noChangeArrowheads="1"/>
          </p:cNvSpPr>
          <p:nvPr/>
        </p:nvSpPr>
        <p:spPr bwMode="auto">
          <a:xfrm>
            <a:off x="6012160" y="332656"/>
            <a:ext cx="287337" cy="338138"/>
          </a:xfrm>
          <a:prstGeom prst="rect">
            <a:avLst/>
          </a:prstGeom>
          <a:noFill/>
          <a:ln w="9525">
            <a:noFill/>
            <a:miter lim="800000"/>
            <a:headEnd/>
            <a:tailEnd/>
          </a:ln>
        </p:spPr>
        <p:txBody>
          <a:bodyPr>
            <a:spAutoFit/>
          </a:bodyPr>
          <a:lstStyle/>
          <a:p>
            <a:r>
              <a:rPr lang="pl-PL" sz="1600" dirty="0">
                <a:solidFill>
                  <a:schemeClr val="bg1"/>
                </a:solidFill>
              </a:rPr>
              <a:t>2</a:t>
            </a:r>
          </a:p>
        </p:txBody>
      </p:sp>
      <p:sp>
        <p:nvSpPr>
          <p:cNvPr id="61442" name="AutoShape 2" descr="Znalezione obrazy dla zapytania PLECY OKRĄGŁE A PŁASKI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61444" name="AutoShape 4" descr="Znalezione obrazy dla zapytania PLECY OKRĄGŁE A PŁASKI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10" name="Obraz 9" descr="Znalezione obrazy dla zapytania PLECY OKRĄGŁE A PŁASKIE"/>
          <p:cNvPicPr/>
          <p:nvPr/>
        </p:nvPicPr>
        <p:blipFill>
          <a:blip r:embed="rId2" cstate="print"/>
          <a:srcRect/>
          <a:stretch>
            <a:fillRect/>
          </a:stretch>
        </p:blipFill>
        <p:spPr bwMode="auto">
          <a:xfrm>
            <a:off x="4788024" y="4005064"/>
            <a:ext cx="3960440" cy="2664296"/>
          </a:xfrm>
          <a:prstGeom prst="rect">
            <a:avLst/>
          </a:prstGeom>
          <a:noFill/>
          <a:ln w="9525">
            <a:noFill/>
            <a:miter lim="800000"/>
            <a:headEnd/>
            <a:tailEnd/>
          </a:ln>
        </p:spPr>
      </p:pic>
      <p:sp>
        <p:nvSpPr>
          <p:cNvPr id="11" name="pole tekstowe 10"/>
          <p:cNvSpPr txBox="1"/>
          <p:nvPr/>
        </p:nvSpPr>
        <p:spPr>
          <a:xfrm>
            <a:off x="467544" y="3933056"/>
            <a:ext cx="4248472" cy="2585323"/>
          </a:xfrm>
          <a:prstGeom prst="rect">
            <a:avLst/>
          </a:prstGeom>
          <a:noFill/>
        </p:spPr>
        <p:txBody>
          <a:bodyPr wrap="square" rtlCol="0">
            <a:spAutoFit/>
          </a:bodyPr>
          <a:lstStyle/>
          <a:p>
            <a:r>
              <a:rPr lang="pl-PL" b="0" dirty="0" smtClean="0">
                <a:latin typeface="Times New Roman" pitchFamily="18" charset="0"/>
                <a:cs typeface="Times New Roman" pitchFamily="18" charset="0"/>
              </a:rPr>
              <a:t>     W  </a:t>
            </a:r>
            <a:r>
              <a:rPr lang="pl-PL" b="0" dirty="0" smtClean="0">
                <a:latin typeface="Times New Roman" pitchFamily="18" charset="0"/>
                <a:cs typeface="Times New Roman" pitchFamily="18" charset="0"/>
              </a:rPr>
              <a:t>trakcie zmian w ustawieniu </a:t>
            </a:r>
            <a:r>
              <a:rPr lang="pl-PL" b="0" dirty="0" smtClean="0">
                <a:latin typeface="Times New Roman" pitchFamily="18" charset="0"/>
                <a:cs typeface="Times New Roman" pitchFamily="18" charset="0"/>
              </a:rPr>
              <a:t>  </a:t>
            </a:r>
            <a:r>
              <a:rPr lang="pl-PL" b="0" dirty="0" err="1" smtClean="0">
                <a:latin typeface="Times New Roman" pitchFamily="18" charset="0"/>
                <a:cs typeface="Times New Roman" pitchFamily="18" charset="0"/>
              </a:rPr>
              <a:t>kręgo</a:t>
            </a:r>
            <a:r>
              <a:rPr lang="pl-PL" b="0" dirty="0" smtClean="0">
                <a:latin typeface="Times New Roman" pitchFamily="18" charset="0"/>
                <a:cs typeface="Times New Roman" pitchFamily="18" charset="0"/>
              </a:rPr>
              <a:t>-    -słupa  może  </a:t>
            </a:r>
            <a:r>
              <a:rPr lang="pl-PL" b="0" dirty="0" smtClean="0">
                <a:latin typeface="Times New Roman" pitchFamily="18" charset="0"/>
                <a:cs typeface="Times New Roman" pitchFamily="18" charset="0"/>
              </a:rPr>
              <a:t>dojść  także , w </a:t>
            </a:r>
            <a:r>
              <a:rPr lang="pl-PL" b="0" dirty="0" smtClean="0">
                <a:latin typeface="Times New Roman" pitchFamily="18" charset="0"/>
                <a:cs typeface="Times New Roman" pitchFamily="18" charset="0"/>
              </a:rPr>
              <a:t> płaszczyźnie </a:t>
            </a:r>
            <a:r>
              <a:rPr lang="pl-PL" b="0" dirty="0" smtClean="0">
                <a:latin typeface="Times New Roman" pitchFamily="18" charset="0"/>
                <a:cs typeface="Times New Roman" pitchFamily="18" charset="0"/>
              </a:rPr>
              <a:t>strzałkowej </a:t>
            </a:r>
            <a:r>
              <a:rPr lang="pl-PL" b="0" dirty="0" smtClean="0">
                <a:latin typeface="Times New Roman" pitchFamily="18" charset="0"/>
                <a:cs typeface="Times New Roman" pitchFamily="18" charset="0"/>
              </a:rPr>
              <a:t> (</a:t>
            </a:r>
            <a:r>
              <a:rPr lang="pl-PL" b="0" dirty="0" smtClean="0">
                <a:latin typeface="Times New Roman" pitchFamily="18" charset="0"/>
                <a:cs typeface="Times New Roman" pitchFamily="18" charset="0"/>
              </a:rPr>
              <a:t>widzianego z boku) </a:t>
            </a:r>
            <a:r>
              <a:rPr lang="pl-PL" b="0" dirty="0" smtClean="0">
                <a:latin typeface="Times New Roman" pitchFamily="18" charset="0"/>
                <a:cs typeface="Times New Roman" pitchFamily="18" charset="0"/>
              </a:rPr>
              <a:t> do </a:t>
            </a:r>
            <a:r>
              <a:rPr lang="pl-PL" b="0" dirty="0" smtClean="0">
                <a:latin typeface="Times New Roman" pitchFamily="18" charset="0"/>
                <a:cs typeface="Times New Roman" pitchFamily="18" charset="0"/>
              </a:rPr>
              <a:t>spłycenia lordozy szyjnej. Gdy  jest to  następstwem zwiększania się kifozy </a:t>
            </a:r>
            <a:r>
              <a:rPr lang="pl-PL" b="0" dirty="0" err="1" smtClean="0">
                <a:latin typeface="Times New Roman" pitchFamily="18" charset="0"/>
                <a:cs typeface="Times New Roman" pitchFamily="18" charset="0"/>
              </a:rPr>
              <a:t>pier</a:t>
            </a:r>
            <a:r>
              <a:rPr lang="pl-PL" b="0" dirty="0" smtClean="0">
                <a:latin typeface="Times New Roman" pitchFamily="18" charset="0"/>
                <a:cs typeface="Times New Roman" pitchFamily="18" charset="0"/>
              </a:rPr>
              <a:t>-    -</a:t>
            </a:r>
            <a:r>
              <a:rPr lang="pl-PL" b="0" dirty="0" err="1" smtClean="0">
                <a:latin typeface="Times New Roman" pitchFamily="18" charset="0"/>
                <a:cs typeface="Times New Roman" pitchFamily="18" charset="0"/>
              </a:rPr>
              <a:t>siowej</a:t>
            </a:r>
            <a:r>
              <a:rPr lang="pl-PL" b="0" dirty="0" smtClean="0">
                <a:latin typeface="Times New Roman" pitchFamily="18" charset="0"/>
                <a:cs typeface="Times New Roman" pitchFamily="18" charset="0"/>
              </a:rPr>
              <a:t> </a:t>
            </a:r>
            <a:r>
              <a:rPr lang="pl-PL" b="0" dirty="0" smtClean="0">
                <a:latin typeface="Times New Roman" pitchFamily="18" charset="0"/>
                <a:cs typeface="Times New Roman" pitchFamily="18" charset="0"/>
              </a:rPr>
              <a:t>( 2 ) to </a:t>
            </a:r>
            <a:r>
              <a:rPr lang="pl-PL" b="0" dirty="0" smtClean="0">
                <a:latin typeface="Times New Roman" pitchFamily="18" charset="0"/>
                <a:cs typeface="Times New Roman" pitchFamily="18" charset="0"/>
              </a:rPr>
              <a:t> dochodzi  </a:t>
            </a:r>
            <a:r>
              <a:rPr lang="pl-PL" b="0" dirty="0" smtClean="0">
                <a:latin typeface="Times New Roman" pitchFamily="18" charset="0"/>
                <a:cs typeface="Times New Roman" pitchFamily="18" charset="0"/>
              </a:rPr>
              <a:t>do  </a:t>
            </a:r>
            <a:r>
              <a:rPr lang="pl-PL" b="0" dirty="0" err="1" smtClean="0">
                <a:latin typeface="Times New Roman" pitchFamily="18" charset="0"/>
                <a:cs typeface="Times New Roman" pitchFamily="18" charset="0"/>
              </a:rPr>
              <a:t>przesu</a:t>
            </a:r>
            <a:r>
              <a:rPr lang="pl-PL" b="0" dirty="0" smtClean="0">
                <a:latin typeface="Times New Roman" pitchFamily="18" charset="0"/>
                <a:cs typeface="Times New Roman" pitchFamily="18" charset="0"/>
              </a:rPr>
              <a:t>-      - </a:t>
            </a:r>
            <a:r>
              <a:rPr lang="pl-PL" b="0" dirty="0" err="1" smtClean="0">
                <a:latin typeface="Times New Roman" pitchFamily="18" charset="0"/>
                <a:cs typeface="Times New Roman" pitchFamily="18" charset="0"/>
              </a:rPr>
              <a:t>nięcia</a:t>
            </a:r>
            <a:r>
              <a:rPr lang="pl-PL" b="0" dirty="0" smtClean="0">
                <a:latin typeface="Times New Roman" pitchFamily="18" charset="0"/>
                <a:cs typeface="Times New Roman" pitchFamily="18" charset="0"/>
              </a:rPr>
              <a:t> </a:t>
            </a:r>
            <a:r>
              <a:rPr lang="pl-PL" b="0" dirty="0" smtClean="0">
                <a:latin typeface="Times New Roman" pitchFamily="18" charset="0"/>
                <a:cs typeface="Times New Roman" pitchFamily="18" charset="0"/>
              </a:rPr>
              <a:t>głowy  do przodu i wytworzenia  dużego  przeciążenia na dwóch pierwszych kręgach </a:t>
            </a:r>
            <a:r>
              <a:rPr lang="pl-PL" b="0" dirty="0" smtClean="0">
                <a:latin typeface="Times New Roman" pitchFamily="18" charset="0"/>
                <a:cs typeface="Times New Roman" pitchFamily="18" charset="0"/>
              </a:rPr>
              <a:t> szyjnych </a:t>
            </a:r>
            <a:r>
              <a:rPr lang="pl-PL" b="0" dirty="0" smtClean="0">
                <a:latin typeface="Times New Roman" pitchFamily="18" charset="0"/>
                <a:cs typeface="Times New Roman" pitchFamily="18" charset="0"/>
              </a:rPr>
              <a:t>(2 )</a:t>
            </a:r>
          </a:p>
        </p:txBody>
      </p:sp>
      <p:sp>
        <p:nvSpPr>
          <p:cNvPr id="12" name="pole tekstowe 11"/>
          <p:cNvSpPr txBox="1"/>
          <p:nvPr/>
        </p:nvSpPr>
        <p:spPr>
          <a:xfrm>
            <a:off x="7308304" y="4077072"/>
            <a:ext cx="276038" cy="369332"/>
          </a:xfrm>
          <a:prstGeom prst="rect">
            <a:avLst/>
          </a:prstGeom>
          <a:noFill/>
        </p:spPr>
        <p:txBody>
          <a:bodyPr wrap="none" rtlCol="0">
            <a:spAutoFit/>
          </a:bodyPr>
          <a:lstStyle/>
          <a:p>
            <a:r>
              <a:rPr lang="pl-PL" dirty="0" smtClean="0"/>
              <a:t>1</a:t>
            </a:r>
            <a:endParaRPr lang="pl-PL" dirty="0"/>
          </a:p>
        </p:txBody>
      </p:sp>
      <p:sp>
        <p:nvSpPr>
          <p:cNvPr id="13" name="pole tekstowe 12"/>
          <p:cNvSpPr txBox="1"/>
          <p:nvPr/>
        </p:nvSpPr>
        <p:spPr>
          <a:xfrm>
            <a:off x="5796136" y="4077072"/>
            <a:ext cx="293670" cy="369332"/>
          </a:xfrm>
          <a:prstGeom prst="rect">
            <a:avLst/>
          </a:prstGeom>
          <a:noFill/>
        </p:spPr>
        <p:txBody>
          <a:bodyPr wrap="square" rtlCol="0">
            <a:spAutoFit/>
          </a:bodyPr>
          <a:lstStyle/>
          <a:p>
            <a:r>
              <a:rPr lang="pl-PL" dirty="0" smtClean="0"/>
              <a:t>2</a:t>
            </a:r>
            <a:endParaRPr lang="pl-P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Rot="1" noChangeArrowheads="1"/>
          </p:cNvSpPr>
          <p:nvPr>
            <p:ph type="title"/>
          </p:nvPr>
        </p:nvSpPr>
        <p:spPr>
          <a:xfrm>
            <a:off x="457200" y="274638"/>
            <a:ext cx="7470775" cy="1143000"/>
          </a:xfrm>
        </p:spPr>
        <p:txBody>
          <a:bodyPr/>
          <a:lstStyle/>
          <a:p>
            <a:pPr algn="ctr" eaLnBrk="1" hangingPunct="1"/>
            <a:r>
              <a:rPr lang="pl-PL" smtClean="0">
                <a:latin typeface="Times New Roman" pitchFamily="18" charset="0"/>
                <a:cs typeface="Times New Roman" pitchFamily="18" charset="0"/>
              </a:rPr>
              <a:t>STATYSTYKA</a:t>
            </a:r>
          </a:p>
        </p:txBody>
      </p:sp>
      <p:sp>
        <p:nvSpPr>
          <p:cNvPr id="53254" name="Rectangle 6"/>
          <p:cNvSpPr>
            <a:spLocks noChangeArrowheads="1"/>
          </p:cNvSpPr>
          <p:nvPr/>
        </p:nvSpPr>
        <p:spPr bwMode="auto">
          <a:xfrm>
            <a:off x="755650" y="2743200"/>
            <a:ext cx="7772400" cy="4114800"/>
          </a:xfrm>
          <a:prstGeom prst="rect">
            <a:avLst/>
          </a:prstGeom>
          <a:noFill/>
          <a:ln w="9525">
            <a:noFill/>
            <a:miter lim="800000"/>
            <a:headEnd/>
            <a:tailEnd/>
          </a:ln>
        </p:spPr>
        <p:txBody>
          <a:bodyPr/>
          <a:lstStyle/>
          <a:p>
            <a:pPr marL="342900" indent="-342900">
              <a:spcBef>
                <a:spcPct val="20000"/>
              </a:spcBef>
              <a:buClr>
                <a:schemeClr val="hlink"/>
              </a:buClr>
              <a:buSzPct val="70000"/>
              <a:buFont typeface="Wingdings" pitchFamily="2" charset="2"/>
              <a:buChar char="n"/>
              <a:defRPr/>
            </a:pPr>
            <a:endParaRPr lang="pl-PL" sz="2400" b="0" dirty="0">
              <a:effectLst>
                <a:outerShdw blurRad="38100" dist="38100" dir="2700000" algn="tl">
                  <a:srgbClr val="000000"/>
                </a:outerShdw>
              </a:effectLst>
              <a:latin typeface="Times New Roman" pitchFamily="18" charset="0"/>
              <a:cs typeface="Times New Roman" pitchFamily="18" charset="0"/>
            </a:endParaRPr>
          </a:p>
          <a:p>
            <a:pPr marL="342900" indent="-342900">
              <a:spcBef>
                <a:spcPct val="20000"/>
              </a:spcBef>
              <a:buClr>
                <a:schemeClr val="hlink"/>
              </a:buClr>
              <a:buSzPct val="70000"/>
              <a:buFont typeface="Wingdings" pitchFamily="2" charset="2"/>
              <a:buChar char="q"/>
              <a:defRPr/>
            </a:pPr>
            <a:r>
              <a:rPr lang="pl-PL" sz="2400" b="0" dirty="0">
                <a:effectLst>
                  <a:outerShdw blurRad="38100" dist="38100" dir="2700000" algn="tl">
                    <a:srgbClr val="000000"/>
                  </a:outerShdw>
                </a:effectLst>
                <a:latin typeface="Times New Roman" pitchFamily="18" charset="0"/>
                <a:cs typeface="Times New Roman" pitchFamily="18" charset="0"/>
              </a:rPr>
              <a:t>Dolegliwości bólowe kręgosłupa są powodem ponad </a:t>
            </a:r>
            <a:br>
              <a:rPr lang="pl-PL" sz="2400" b="0" dirty="0">
                <a:effectLst>
                  <a:outerShdw blurRad="38100" dist="38100" dir="2700000" algn="tl">
                    <a:srgbClr val="000000"/>
                  </a:outerShdw>
                </a:effectLst>
                <a:latin typeface="Times New Roman" pitchFamily="18" charset="0"/>
                <a:cs typeface="Times New Roman" pitchFamily="18" charset="0"/>
              </a:rPr>
            </a:br>
            <a:r>
              <a:rPr lang="pl-PL" sz="2400" b="0" dirty="0">
                <a:effectLst>
                  <a:outerShdw blurRad="38100" dist="38100" dir="2700000" algn="tl">
                    <a:srgbClr val="000000"/>
                  </a:outerShdw>
                </a:effectLst>
                <a:latin typeface="Times New Roman" pitchFamily="18" charset="0"/>
                <a:cs typeface="Times New Roman" pitchFamily="18" charset="0"/>
              </a:rPr>
              <a:t>33 milionów wizyt ambulatoryjnych rocznie w USA</a:t>
            </a:r>
            <a:r>
              <a:rPr lang="en-US" sz="2400" b="0" dirty="0">
                <a:effectLst>
                  <a:outerShdw blurRad="38100" dist="38100" dir="2700000" algn="tl">
                    <a:srgbClr val="000000"/>
                  </a:outerShdw>
                </a:effectLst>
                <a:latin typeface="Times New Roman" pitchFamily="18" charset="0"/>
                <a:cs typeface="Times New Roman" pitchFamily="18" charset="0"/>
              </a:rPr>
              <a:t> </a:t>
            </a:r>
            <a:r>
              <a:rPr lang="en-US" sz="2400" b="0" dirty="0">
                <a:effectLst>
                  <a:outerShdw blurRad="38100" dist="38100" dir="2700000" algn="tl">
                    <a:srgbClr val="000000"/>
                  </a:outerShdw>
                </a:effectLst>
                <a:latin typeface="Times New Roman" pitchFamily="18" charset="0"/>
                <a:ea typeface="Arial Unicode MS" pitchFamily="34" charset="-128"/>
                <a:cs typeface="Times New Roman" pitchFamily="18" charset="0"/>
              </a:rPr>
              <a:t> </a:t>
            </a:r>
            <a:endParaRPr lang="pl-PL" sz="2400" b="0" dirty="0">
              <a:effectLst>
                <a:outerShdw blurRad="38100" dist="38100" dir="2700000" algn="tl">
                  <a:srgbClr val="000000"/>
                </a:outerShdw>
              </a:effectLst>
              <a:latin typeface="Times New Roman" pitchFamily="18" charset="0"/>
              <a:ea typeface="Arial Unicode MS" pitchFamily="34" charset="-128"/>
              <a:cs typeface="Times New Roman" pitchFamily="18" charset="0"/>
            </a:endParaRPr>
          </a:p>
          <a:p>
            <a:pPr marL="342900" indent="-342900">
              <a:spcBef>
                <a:spcPct val="20000"/>
              </a:spcBef>
              <a:buClr>
                <a:schemeClr val="hlink"/>
              </a:buClr>
              <a:buSzPct val="70000"/>
              <a:buFont typeface="Wingdings" pitchFamily="2" charset="2"/>
              <a:buChar char="q"/>
              <a:defRPr/>
            </a:pPr>
            <a:r>
              <a:rPr lang="pl-PL" sz="2400" b="0" dirty="0">
                <a:effectLst>
                  <a:outerShdw blurRad="38100" dist="38100" dir="2700000" algn="tl">
                    <a:srgbClr val="000000"/>
                  </a:outerShdw>
                </a:effectLst>
                <a:latin typeface="Times New Roman" pitchFamily="18" charset="0"/>
                <a:cs typeface="Times New Roman" pitchFamily="18" charset="0"/>
              </a:rPr>
              <a:t>Co roku bóle krzyża są drugą po chorobach zwyrodnieniowych stawów przyczyną zwolnień lekarskich</a:t>
            </a:r>
            <a:endParaRPr lang="pl-PL" sz="2400" b="0" dirty="0">
              <a:effectLst>
                <a:outerShdw blurRad="38100" dist="38100" dir="2700000" algn="tl">
                  <a:srgbClr val="000000"/>
                </a:outerShdw>
              </a:effectLst>
              <a:latin typeface="Times New Roman" pitchFamily="18" charset="0"/>
              <a:ea typeface="Arial Unicode MS" pitchFamily="34" charset="-128"/>
              <a:cs typeface="Times New Roman" pitchFamily="18" charset="0"/>
            </a:endParaRPr>
          </a:p>
          <a:p>
            <a:pPr marL="342900" indent="-342900">
              <a:spcBef>
                <a:spcPct val="20000"/>
              </a:spcBef>
              <a:buClr>
                <a:schemeClr val="hlink"/>
              </a:buClr>
              <a:buSzPct val="70000"/>
              <a:buFont typeface="Wingdings" pitchFamily="2" charset="2"/>
              <a:buChar char="q"/>
              <a:defRPr/>
            </a:pPr>
            <a:r>
              <a:rPr lang="pl-PL" sz="2400" b="0" dirty="0">
                <a:effectLst>
                  <a:outerShdw blurRad="38100" dist="38100" dir="2700000" algn="tl">
                    <a:srgbClr val="000000"/>
                  </a:outerShdw>
                </a:effectLst>
                <a:latin typeface="Times New Roman" pitchFamily="18" charset="0"/>
                <a:cs typeface="Times New Roman" pitchFamily="18" charset="0"/>
              </a:rPr>
              <a:t>Bóle krzyża były powodem 649 000 hospitalizacji </a:t>
            </a:r>
            <a:br>
              <a:rPr lang="pl-PL" sz="2400" b="0" dirty="0">
                <a:effectLst>
                  <a:outerShdw blurRad="38100" dist="38100" dir="2700000" algn="tl">
                    <a:srgbClr val="000000"/>
                  </a:outerShdw>
                </a:effectLst>
                <a:latin typeface="Times New Roman" pitchFamily="18" charset="0"/>
                <a:cs typeface="Times New Roman" pitchFamily="18" charset="0"/>
              </a:rPr>
            </a:br>
            <a:r>
              <a:rPr lang="pl-PL" sz="2400" b="0" dirty="0">
                <a:effectLst>
                  <a:outerShdw blurRad="38100" dist="38100" dir="2700000" algn="tl">
                    <a:srgbClr val="000000"/>
                  </a:outerShdw>
                </a:effectLst>
                <a:latin typeface="Times New Roman" pitchFamily="18" charset="0"/>
                <a:cs typeface="Times New Roman" pitchFamily="18" charset="0"/>
              </a:rPr>
              <a:t>w1998 r., z których 435 000 zakończyło się leczeniem operacyjnym.</a:t>
            </a:r>
            <a:r>
              <a:rPr lang="en-US" sz="2400" b="0" dirty="0">
                <a:effectLst>
                  <a:outerShdw blurRad="38100" dist="38100" dir="2700000" algn="tl">
                    <a:srgbClr val="000000"/>
                  </a:outerShdw>
                </a:effectLst>
                <a:latin typeface="Times New Roman" pitchFamily="18" charset="0"/>
                <a:cs typeface="Times New Roman" pitchFamily="18" charset="0"/>
              </a:rPr>
              <a:t> </a:t>
            </a:r>
            <a:r>
              <a:rPr lang="pl-PL" sz="2400" b="0" dirty="0">
                <a:effectLst>
                  <a:outerShdw blurRad="38100" dist="38100" dir="2700000" algn="tl">
                    <a:srgbClr val="000000"/>
                  </a:outerShdw>
                </a:effectLst>
                <a:latin typeface="Times New Roman" pitchFamily="18" charset="0"/>
                <a:cs typeface="Times New Roman" pitchFamily="18" charset="0"/>
              </a:rPr>
              <a:t/>
            </a:r>
            <a:br>
              <a:rPr lang="pl-PL" sz="2400" b="0" dirty="0">
                <a:effectLst>
                  <a:outerShdw blurRad="38100" dist="38100" dir="2700000" algn="tl">
                    <a:srgbClr val="000000"/>
                  </a:outerShdw>
                </a:effectLst>
                <a:latin typeface="Times New Roman" pitchFamily="18" charset="0"/>
                <a:cs typeface="Times New Roman" pitchFamily="18" charset="0"/>
              </a:rPr>
            </a:br>
            <a:r>
              <a:rPr lang="pl-PL" sz="2400" b="0" dirty="0">
                <a:effectLst>
                  <a:outerShdw blurRad="38100" dist="38100" dir="2700000" algn="tl">
                    <a:srgbClr val="000000"/>
                  </a:outerShdw>
                </a:effectLst>
                <a:latin typeface="Times New Roman" pitchFamily="18" charset="0"/>
                <a:cs typeface="Times New Roman" pitchFamily="18" charset="0"/>
              </a:rPr>
              <a:t/>
            </a:r>
            <a:br>
              <a:rPr lang="pl-PL" sz="2400" b="0" dirty="0">
                <a:effectLst>
                  <a:outerShdw blurRad="38100" dist="38100" dir="2700000" algn="tl">
                    <a:srgbClr val="000000"/>
                  </a:outerShdw>
                </a:effectLst>
                <a:latin typeface="Times New Roman" pitchFamily="18" charset="0"/>
                <a:cs typeface="Times New Roman" pitchFamily="18" charset="0"/>
              </a:rPr>
            </a:br>
            <a:r>
              <a:rPr lang="en-US" sz="2400" b="0" i="1" u="sng" dirty="0" err="1">
                <a:effectLst>
                  <a:outerShdw blurRad="38100" dist="38100" dir="2700000" algn="tl">
                    <a:srgbClr val="000000"/>
                  </a:outerShdw>
                </a:effectLst>
                <a:latin typeface="Times New Roman" pitchFamily="18" charset="0"/>
                <a:ea typeface="Arial Unicode MS" pitchFamily="34" charset="-128"/>
                <a:cs typeface="Times New Roman" pitchFamily="18" charset="0"/>
              </a:rPr>
              <a:t>Raport</a:t>
            </a:r>
            <a:r>
              <a:rPr lang="en-US" sz="2400" b="0" i="1" u="sng" dirty="0">
                <a:effectLst>
                  <a:outerShdw blurRad="38100" dist="38100" dir="2700000" algn="tl">
                    <a:srgbClr val="000000"/>
                  </a:outerShdw>
                </a:effectLst>
                <a:latin typeface="Times New Roman" pitchFamily="18" charset="0"/>
                <a:ea typeface="Arial Unicode MS" pitchFamily="34" charset="-128"/>
                <a:cs typeface="Times New Roman" pitchFamily="18" charset="0"/>
              </a:rPr>
              <a:t> North Am</a:t>
            </a:r>
            <a:r>
              <a:rPr lang="pl-PL" sz="2400" b="0" i="1" u="sng" dirty="0" err="1">
                <a:effectLst>
                  <a:outerShdw blurRad="38100" dist="38100" dir="2700000" algn="tl">
                    <a:srgbClr val="000000"/>
                  </a:outerShdw>
                </a:effectLst>
                <a:latin typeface="Times New Roman" pitchFamily="18" charset="0"/>
                <a:cs typeface="Times New Roman" pitchFamily="18" charset="0"/>
              </a:rPr>
              <a:t>erican</a:t>
            </a:r>
            <a:r>
              <a:rPr lang="en-US" sz="2400" b="0" i="1" u="sng" dirty="0">
                <a:effectLst>
                  <a:outerShdw blurRad="38100" dist="38100" dir="2700000" algn="tl">
                    <a:srgbClr val="000000"/>
                  </a:outerShdw>
                </a:effectLst>
                <a:latin typeface="Times New Roman" pitchFamily="18" charset="0"/>
                <a:ea typeface="Arial Unicode MS" pitchFamily="34" charset="-128"/>
                <a:cs typeface="Times New Roman" pitchFamily="18" charset="0"/>
              </a:rPr>
              <a:t> </a:t>
            </a:r>
            <a:r>
              <a:rPr lang="pl-PL" sz="2400" b="0" i="1" u="sng" dirty="0">
                <a:effectLst>
                  <a:outerShdw blurRad="38100" dist="38100" dir="2700000" algn="tl">
                    <a:srgbClr val="000000"/>
                  </a:outerShdw>
                </a:effectLst>
                <a:latin typeface="Times New Roman" pitchFamily="18" charset="0"/>
                <a:cs typeface="Times New Roman" pitchFamily="18" charset="0"/>
              </a:rPr>
              <a:t>S</a:t>
            </a:r>
            <a:r>
              <a:rPr lang="en-US" sz="2400" b="0" i="1" u="sng" dirty="0">
                <a:effectLst>
                  <a:outerShdw blurRad="38100" dist="38100" dir="2700000" algn="tl">
                    <a:srgbClr val="000000"/>
                  </a:outerShdw>
                </a:effectLst>
                <a:latin typeface="Times New Roman" pitchFamily="18" charset="0"/>
                <a:ea typeface="Arial Unicode MS" pitchFamily="34" charset="-128"/>
                <a:cs typeface="Times New Roman" pitchFamily="18" charset="0"/>
              </a:rPr>
              <a:t>pine </a:t>
            </a:r>
            <a:r>
              <a:rPr lang="pl-PL" sz="2400" b="0" i="1" u="sng" dirty="0">
                <a:effectLst>
                  <a:outerShdw blurRad="38100" dist="38100" dir="2700000" algn="tl">
                    <a:srgbClr val="000000"/>
                  </a:outerShdw>
                </a:effectLst>
                <a:latin typeface="Times New Roman" pitchFamily="18" charset="0"/>
                <a:cs typeface="Times New Roman" pitchFamily="18" charset="0"/>
              </a:rPr>
              <a:t>S</a:t>
            </a:r>
            <a:r>
              <a:rPr lang="en-US" sz="2400" b="0" i="1" u="sng" dirty="0" err="1">
                <a:effectLst>
                  <a:outerShdw blurRad="38100" dist="38100" dir="2700000" algn="tl">
                    <a:srgbClr val="000000"/>
                  </a:outerShdw>
                </a:effectLst>
                <a:latin typeface="Times New Roman" pitchFamily="18" charset="0"/>
                <a:ea typeface="Arial Unicode MS" pitchFamily="34" charset="-128"/>
                <a:cs typeface="Times New Roman" pitchFamily="18" charset="0"/>
              </a:rPr>
              <a:t>ociety</a:t>
            </a:r>
            <a:endParaRPr lang="pl-PL" sz="2400" b="0" i="1" u="sng" dirty="0">
              <a:effectLst>
                <a:outerShdw blurRad="38100" dist="38100" dir="2700000" algn="tl">
                  <a:srgbClr val="000000"/>
                </a:outerShdw>
              </a:effectLst>
              <a:latin typeface="Times New Roman" pitchFamily="18" charset="0"/>
              <a:ea typeface="Arial Unicode MS" pitchFamily="34" charset="-128"/>
              <a:cs typeface="Times New Roman" pitchFamily="18" charset="0"/>
            </a:endParaRPr>
          </a:p>
          <a:p>
            <a:pPr marL="342900" indent="-342900">
              <a:spcBef>
                <a:spcPct val="20000"/>
              </a:spcBef>
              <a:buClr>
                <a:schemeClr val="hlink"/>
              </a:buClr>
              <a:buSzPct val="70000"/>
              <a:buFont typeface="Wingdings" pitchFamily="2" charset="2"/>
              <a:buChar char="n"/>
              <a:defRPr/>
            </a:pPr>
            <a:endParaRPr lang="pl-PL" sz="2400" b="0" dirty="0">
              <a:effectLst>
                <a:outerShdw blurRad="38100" dist="38100" dir="2700000" algn="tl">
                  <a:srgbClr val="000000"/>
                </a:outerShdw>
              </a:effectLst>
              <a:latin typeface="Times New Roman" pitchFamily="18" charset="0"/>
              <a:cs typeface="Times New Roman" pitchFamily="18" charset="0"/>
            </a:endParaRPr>
          </a:p>
        </p:txBody>
      </p:sp>
      <p:pic>
        <p:nvPicPr>
          <p:cNvPr id="19460" name="Picture 7"/>
          <p:cNvPicPr>
            <a:picLocks noChangeAspect="1" noChangeArrowheads="1"/>
          </p:cNvPicPr>
          <p:nvPr/>
        </p:nvPicPr>
        <p:blipFill>
          <a:blip r:embed="rId2" cstate="print"/>
          <a:srcRect l="73000" t="21732" r="16000" b="61307"/>
          <a:stretch>
            <a:fillRect/>
          </a:stretch>
        </p:blipFill>
        <p:spPr bwMode="auto">
          <a:xfrm>
            <a:off x="0" y="0"/>
            <a:ext cx="838200" cy="914400"/>
          </a:xfrm>
          <a:prstGeom prst="rect">
            <a:avLst/>
          </a:prstGeom>
          <a:noFill/>
          <a:ln w="9525">
            <a:noFill/>
            <a:miter lim="800000"/>
            <a:headEnd/>
            <a:tailEnd/>
          </a:ln>
        </p:spPr>
      </p:pic>
      <p:sp>
        <p:nvSpPr>
          <p:cNvPr id="5" name="Rectangle 5"/>
          <p:cNvSpPr>
            <a:spLocks noChangeArrowheads="1"/>
          </p:cNvSpPr>
          <p:nvPr/>
        </p:nvSpPr>
        <p:spPr bwMode="auto">
          <a:xfrm>
            <a:off x="684213" y="1484313"/>
            <a:ext cx="7772400" cy="1728787"/>
          </a:xfrm>
          <a:prstGeom prst="rect">
            <a:avLst/>
          </a:prstGeom>
          <a:noFill/>
          <a:ln w="9525">
            <a:noFill/>
            <a:miter lim="800000"/>
            <a:headEnd/>
            <a:tailEnd/>
          </a:ln>
        </p:spPr>
        <p:txBody>
          <a:bodyPr/>
          <a:lstStyle/>
          <a:p>
            <a:pPr marL="342900" indent="-342900">
              <a:spcBef>
                <a:spcPct val="20000"/>
              </a:spcBef>
              <a:buClr>
                <a:schemeClr val="hlink"/>
              </a:buClr>
              <a:buSzPct val="120000"/>
              <a:buFont typeface="Wingdings" pitchFamily="2" charset="2"/>
              <a:buChar char="q"/>
              <a:defRPr/>
            </a:pPr>
            <a:r>
              <a:rPr lang="en-US" sz="2000" b="0" dirty="0">
                <a:effectLst>
                  <a:outerShdw blurRad="38100" dist="38100" dir="2700000" algn="tl">
                    <a:srgbClr val="000000"/>
                  </a:outerShdw>
                </a:effectLst>
                <a:latin typeface="Times New Roman" pitchFamily="18" charset="0"/>
                <a:cs typeface="Times New Roman" pitchFamily="18" charset="0"/>
              </a:rPr>
              <a:t>  1 </a:t>
            </a:r>
            <a:r>
              <a:rPr lang="pl-PL" sz="2000" b="0" dirty="0">
                <a:effectLst>
                  <a:outerShdw blurRad="38100" dist="38100" dir="2700000" algn="tl">
                    <a:srgbClr val="000000"/>
                  </a:outerShdw>
                </a:effectLst>
                <a:latin typeface="Times New Roman" pitchFamily="18" charset="0"/>
              </a:rPr>
              <a:t>na</a:t>
            </a:r>
            <a:r>
              <a:rPr lang="en-US" sz="2000" b="0" dirty="0">
                <a:effectLst>
                  <a:outerShdw blurRad="38100" dist="38100" dir="2700000" algn="tl">
                    <a:srgbClr val="000000"/>
                  </a:outerShdw>
                </a:effectLst>
                <a:latin typeface="Times New Roman" pitchFamily="18" charset="0"/>
                <a:cs typeface="Times New Roman" pitchFamily="18" charset="0"/>
              </a:rPr>
              <a:t> 19 </a:t>
            </a:r>
            <a:r>
              <a:rPr lang="pl-PL" sz="2000" b="0" dirty="0">
                <a:effectLst>
                  <a:outerShdw blurRad="38100" dist="38100" dir="2700000" algn="tl">
                    <a:srgbClr val="000000"/>
                  </a:outerShdw>
                </a:effectLst>
                <a:latin typeface="Times New Roman" pitchFamily="18" charset="0"/>
                <a:cs typeface="Times New Roman" pitchFamily="18" charset="0"/>
              </a:rPr>
              <a:t>pracujących </a:t>
            </a:r>
            <a:r>
              <a:rPr lang="pl-PL" sz="2000" b="0" dirty="0">
                <a:effectLst>
                  <a:outerShdw blurRad="38100" dist="38100" dir="2700000" algn="tl">
                    <a:srgbClr val="000000"/>
                  </a:outerShdw>
                </a:effectLst>
                <a:latin typeface="Times New Roman" pitchFamily="18" charset="0"/>
              </a:rPr>
              <a:t>dorosłych odwiedza co roku lekarza z powodu bólu krzyża</a:t>
            </a:r>
            <a:br>
              <a:rPr lang="pl-PL" sz="2000" b="0" dirty="0">
                <a:effectLst>
                  <a:outerShdw blurRad="38100" dist="38100" dir="2700000" algn="tl">
                    <a:srgbClr val="000000"/>
                  </a:outerShdw>
                </a:effectLst>
                <a:latin typeface="Times New Roman" pitchFamily="18" charset="0"/>
              </a:rPr>
            </a:br>
            <a:r>
              <a:rPr lang="pl-PL" sz="2000" b="0" dirty="0">
                <a:effectLst>
                  <a:outerShdw blurRad="38100" dist="38100" dir="2700000" algn="tl">
                    <a:srgbClr val="000000"/>
                  </a:outerShdw>
                </a:effectLst>
                <a:latin typeface="Times New Roman" pitchFamily="18" charset="0"/>
              </a:rPr>
              <a:t>( 14 </a:t>
            </a:r>
            <a:r>
              <a:rPr lang="pl-PL" sz="2000" b="0" dirty="0" err="1">
                <a:effectLst>
                  <a:outerShdw blurRad="38100" dist="38100" dir="2700000" algn="tl">
                    <a:srgbClr val="000000"/>
                  </a:outerShdw>
                </a:effectLst>
                <a:latin typeface="Times New Roman" pitchFamily="18" charset="0"/>
              </a:rPr>
              <a:t>mln</a:t>
            </a:r>
            <a:r>
              <a:rPr lang="pl-PL" sz="2000" b="0" dirty="0">
                <a:effectLst>
                  <a:outerShdw blurRad="38100" dist="38100" dir="2700000" algn="tl">
                    <a:srgbClr val="000000"/>
                  </a:outerShdw>
                </a:effectLst>
                <a:latin typeface="Times New Roman" pitchFamily="18" charset="0"/>
              </a:rPr>
              <a:t>. w USA).</a:t>
            </a:r>
            <a:r>
              <a:rPr lang="en-US" sz="2000" b="0" dirty="0">
                <a:effectLst>
                  <a:outerShdw blurRad="38100" dist="38100" dir="2700000" algn="tl">
                    <a:srgbClr val="000000"/>
                  </a:outerShdw>
                </a:effectLst>
                <a:latin typeface="Times New Roman" pitchFamily="18" charset="0"/>
                <a:ea typeface="Arial Unicode MS" pitchFamily="34" charset="-128"/>
                <a:cs typeface="Arial Unicode MS" pitchFamily="34" charset="-128"/>
              </a:rPr>
              <a:t> </a:t>
            </a:r>
            <a:endParaRPr lang="pl-PL" sz="2000" b="0" dirty="0">
              <a:effectLst>
                <a:outerShdw blurRad="38100" dist="38100" dir="2700000" algn="tl">
                  <a:srgbClr val="000000"/>
                </a:outerShdw>
              </a:effectLst>
              <a:latin typeface="Times New Roman" pitchFamily="18" charset="0"/>
              <a:ea typeface="Arial Unicode MS" pitchFamily="34" charset="-128"/>
              <a:cs typeface="Arial Unicode MS" pitchFamily="34" charset="-128"/>
            </a:endParaRPr>
          </a:p>
          <a:p>
            <a:pPr marL="342900" indent="-342900">
              <a:spcBef>
                <a:spcPct val="20000"/>
              </a:spcBef>
              <a:buClr>
                <a:schemeClr val="hlink"/>
              </a:buClr>
              <a:buSzPct val="120000"/>
              <a:buFont typeface="Wingdings" pitchFamily="2" charset="2"/>
              <a:buChar char="q"/>
              <a:defRPr/>
            </a:pPr>
            <a:r>
              <a:rPr lang="en-US" sz="2000" b="0" dirty="0">
                <a:effectLst>
                  <a:outerShdw blurRad="38100" dist="38100" dir="2700000" algn="tl">
                    <a:srgbClr val="000000"/>
                  </a:outerShdw>
                </a:effectLst>
                <a:latin typeface="Times New Roman" pitchFamily="18" charset="0"/>
                <a:cs typeface="Times New Roman" pitchFamily="18" charset="0"/>
              </a:rPr>
              <a:t> </a:t>
            </a:r>
            <a:r>
              <a:rPr lang="pl-PL" sz="2000" b="0" dirty="0">
                <a:effectLst>
                  <a:outerShdw blurRad="38100" dist="38100" dir="2700000" algn="tl">
                    <a:srgbClr val="000000"/>
                  </a:outerShdw>
                </a:effectLst>
                <a:latin typeface="Times New Roman" pitchFamily="18" charset="0"/>
              </a:rPr>
              <a:t>Prawie 7 mln ludzi cierpi na przewlekłą chorobę dyskową </a:t>
            </a:r>
            <a:br>
              <a:rPr lang="pl-PL" sz="2000" b="0" dirty="0">
                <a:effectLst>
                  <a:outerShdw blurRad="38100" dist="38100" dir="2700000" algn="tl">
                    <a:srgbClr val="000000"/>
                  </a:outerShdw>
                </a:effectLst>
                <a:latin typeface="Times New Roman" pitchFamily="18" charset="0"/>
              </a:rPr>
            </a:br>
            <a:r>
              <a:rPr lang="pl-PL" sz="2000" b="0" dirty="0">
                <a:effectLst>
                  <a:outerShdw blurRad="38100" dist="38100" dir="2700000" algn="tl">
                    <a:srgbClr val="000000"/>
                  </a:outerShdw>
                </a:effectLst>
                <a:latin typeface="Times New Roman" pitchFamily="18" charset="0"/>
              </a:rPr>
              <a:t>( USA w 1996 roku</a:t>
            </a:r>
            <a:r>
              <a:rPr lang="en-US" sz="2000" b="0" dirty="0">
                <a:effectLst>
                  <a:outerShdw blurRad="38100" dist="38100" dir="2700000" algn="tl">
                    <a:srgbClr val="000000"/>
                  </a:outerShdw>
                </a:effectLst>
                <a:latin typeface="Times New Roman" pitchFamily="18" charset="0"/>
                <a:cs typeface="Times New Roman" pitchFamily="18" charset="0"/>
              </a:rPr>
              <a:t> </a:t>
            </a:r>
            <a:r>
              <a:rPr lang="pl-PL" sz="2000" b="0" dirty="0">
                <a:effectLst>
                  <a:outerShdw blurRad="38100" dist="38100" dir="2700000" algn="tl">
                    <a:srgbClr val="000000"/>
                  </a:outerShdw>
                </a:effectLst>
                <a:latin typeface="Times New Roman" pitchFamily="18" charset="0"/>
              </a:rPr>
              <a:t>)</a:t>
            </a:r>
            <a:endParaRPr lang="pl-PL" sz="2000" b="0" dirty="0">
              <a:effectLst>
                <a:outerShdw blurRad="38100" dist="38100" dir="2700000" algn="tl">
                  <a:srgbClr val="000000"/>
                </a:outerShdw>
              </a:effectLst>
              <a:latin typeface="Times New Roman" pitchFamily="18"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ymbol zastępczy zawartości 2"/>
          <p:cNvSpPr>
            <a:spLocks noGrp="1"/>
          </p:cNvSpPr>
          <p:nvPr>
            <p:ph idx="1"/>
          </p:nvPr>
        </p:nvSpPr>
        <p:spPr>
          <a:xfrm>
            <a:off x="0" y="0"/>
            <a:ext cx="5508625" cy="6858000"/>
          </a:xfrm>
        </p:spPr>
        <p:txBody>
          <a:bodyPr/>
          <a:lstStyle/>
          <a:p>
            <a:r>
              <a:rPr lang="pl-PL" sz="1600" smtClean="0">
                <a:latin typeface="Times New Roman" pitchFamily="18" charset="0"/>
                <a:cs typeface="Times New Roman" pitchFamily="18" charset="0"/>
              </a:rPr>
              <a:t>Jednym z efektów tego ustawienia jest uaktywnienie punktu okostnego na wyrostku kolczystym C2. Powoduje on bóle szyi, dolnej części głowy z promieniowaniem do oka. Pacjent często zgłasza wzrost ciśnienia w oku potwierdzony badaniem lekarza okulisty. Dodatkowo punkt ma wpływ na wzmożone napięcie mięśniowe powodujące ból tego rejonu (np. m. dźwigacz łopatki).</a:t>
            </a:r>
          </a:p>
          <a:p>
            <a:r>
              <a:rPr lang="pl-PL" sz="1600" smtClean="0">
                <a:latin typeface="Times New Roman" pitchFamily="18" charset="0"/>
                <a:cs typeface="Times New Roman" pitchFamily="18" charset="0"/>
              </a:rPr>
              <a:t>   Przy prawidłowo ustawionej głowie, pion spuszczony z brody powinien dotykać wcięcia mostka ( 3). Sprzyja to prawidłowemu rozłożeniu siły ciężkości na połączeniach w kręgosłupie.</a:t>
            </a:r>
          </a:p>
          <a:p>
            <a:r>
              <a:rPr lang="pl-PL" sz="1600" smtClean="0"/>
              <a:t>  </a:t>
            </a:r>
            <a:r>
              <a:rPr lang="pl-PL" sz="1600" smtClean="0">
                <a:latin typeface="Times New Roman" pitchFamily="18" charset="0"/>
                <a:cs typeface="Times New Roman" pitchFamily="18" charset="0"/>
              </a:rPr>
              <a:t>Odchylenie od normy czyli przesunięcie głowy do przodu powoduje wzrost przeciążenia na połączeniach mostkowo-żebrowych. Niesie to za sobą bóle w klatce piersiowej wraz z promieniowaniem do lewej kończyny górnej. Jest to ból bardzo podobny do bólu przy zawale serca. Powoduje go głównie zablokowanie 4 i 5 żebra.</a:t>
            </a:r>
          </a:p>
          <a:p>
            <a:r>
              <a:rPr lang="pl-PL" sz="1600" smtClean="0">
                <a:latin typeface="Times New Roman" pitchFamily="18" charset="0"/>
                <a:cs typeface="Times New Roman" pitchFamily="18" charset="0"/>
              </a:rPr>
              <a:t> </a:t>
            </a:r>
            <a:r>
              <a:rPr lang="pl-PL" sz="1600" b="1" smtClean="0">
                <a:latin typeface="Times New Roman" pitchFamily="18" charset="0"/>
                <a:cs typeface="Times New Roman" pitchFamily="18" charset="0"/>
              </a:rPr>
              <a:t> UWAGA!</a:t>
            </a:r>
            <a:r>
              <a:rPr lang="pl-PL" sz="1600" smtClean="0">
                <a:latin typeface="Times New Roman" pitchFamily="18" charset="0"/>
                <a:cs typeface="Times New Roman" pitchFamily="18" charset="0"/>
              </a:rPr>
              <a:t> Nigdy nie wolno ignorować wyżej opisanej sytuacji. W pierwszej kolejności należy udać się do lekarza i zrobić EKG. Jeżeli badanie nie wykaże odchyleń w pracy serca, można wziąć pod uwagę inną przyczynę bólu, w tym ból pochodzenia odkręgosłupowego.</a:t>
            </a:r>
          </a:p>
          <a:p>
            <a:r>
              <a:rPr lang="pl-PL" sz="1600" smtClean="0"/>
              <a:t>   </a:t>
            </a:r>
            <a:r>
              <a:rPr lang="pl-PL" sz="1400" smtClean="0">
                <a:latin typeface="Times New Roman" pitchFamily="18" charset="0"/>
                <a:cs typeface="Times New Roman" pitchFamily="18" charset="0"/>
              </a:rPr>
              <a:t>Dodatkową przyczyną tego bólu może być: zbyt duży biust u kobiet, krótkowzroczność (osoby które nie chcą nosić okularów), wielogodzinna wymuszona pozycja pochylenia do przodu np. złe siedzenie za biurkiem. Wszystkie te sytuacje również powodują przesunięcie głowy do przodu ( 4 )</a:t>
            </a:r>
          </a:p>
        </p:txBody>
      </p:sp>
      <p:pic>
        <p:nvPicPr>
          <p:cNvPr id="34819" name="Picture 2" descr="pozycjaglowy"/>
          <p:cNvPicPr>
            <a:picLocks noChangeAspect="1" noChangeArrowheads="1"/>
          </p:cNvPicPr>
          <p:nvPr/>
        </p:nvPicPr>
        <p:blipFill>
          <a:blip r:embed="rId2" cstate="print"/>
          <a:srcRect/>
          <a:stretch>
            <a:fillRect/>
          </a:stretch>
        </p:blipFill>
        <p:spPr bwMode="auto">
          <a:xfrm>
            <a:off x="5508625" y="620713"/>
            <a:ext cx="3635375" cy="2087562"/>
          </a:xfrm>
          <a:prstGeom prst="rect">
            <a:avLst/>
          </a:prstGeom>
          <a:noFill/>
          <a:ln w="9525">
            <a:noFill/>
            <a:miter lim="800000"/>
            <a:headEnd/>
            <a:tailEnd/>
          </a:ln>
        </p:spPr>
      </p:pic>
      <p:pic>
        <p:nvPicPr>
          <p:cNvPr id="34820" name="Picture 3" descr="prosteplecy"/>
          <p:cNvPicPr>
            <a:picLocks noChangeAspect="1" noChangeArrowheads="1"/>
          </p:cNvPicPr>
          <p:nvPr/>
        </p:nvPicPr>
        <p:blipFill>
          <a:blip r:embed="rId3" cstate="print"/>
          <a:srcRect/>
          <a:stretch>
            <a:fillRect/>
          </a:stretch>
        </p:blipFill>
        <p:spPr bwMode="auto">
          <a:xfrm>
            <a:off x="5508625" y="2852738"/>
            <a:ext cx="3635375" cy="2846387"/>
          </a:xfrm>
          <a:prstGeom prst="rect">
            <a:avLst/>
          </a:prstGeom>
          <a:noFill/>
          <a:ln w="9525">
            <a:noFill/>
            <a:miter lim="800000"/>
            <a:headEnd/>
            <a:tailEnd/>
          </a:ln>
        </p:spPr>
      </p:pic>
      <p:sp>
        <p:nvSpPr>
          <p:cNvPr id="34821" name="pole tekstowe 5"/>
          <p:cNvSpPr txBox="1">
            <a:spLocks noChangeArrowheads="1"/>
          </p:cNvSpPr>
          <p:nvPr/>
        </p:nvSpPr>
        <p:spPr bwMode="auto">
          <a:xfrm>
            <a:off x="7885113" y="620713"/>
            <a:ext cx="287337" cy="338137"/>
          </a:xfrm>
          <a:prstGeom prst="rect">
            <a:avLst/>
          </a:prstGeom>
          <a:noFill/>
          <a:ln w="9525">
            <a:noFill/>
            <a:miter lim="800000"/>
            <a:headEnd/>
            <a:tailEnd/>
          </a:ln>
        </p:spPr>
        <p:txBody>
          <a:bodyPr>
            <a:spAutoFit/>
          </a:bodyPr>
          <a:lstStyle/>
          <a:p>
            <a:r>
              <a:rPr lang="pl-PL" sz="1600">
                <a:solidFill>
                  <a:schemeClr val="bg1"/>
                </a:solidFill>
              </a:rPr>
              <a:t>3</a:t>
            </a:r>
          </a:p>
        </p:txBody>
      </p:sp>
      <p:sp>
        <p:nvSpPr>
          <p:cNvPr id="34822" name="pole tekstowe 6"/>
          <p:cNvSpPr txBox="1">
            <a:spLocks noChangeArrowheads="1"/>
          </p:cNvSpPr>
          <p:nvPr/>
        </p:nvSpPr>
        <p:spPr bwMode="auto">
          <a:xfrm>
            <a:off x="8532813" y="5084763"/>
            <a:ext cx="215900" cy="339725"/>
          </a:xfrm>
          <a:prstGeom prst="rect">
            <a:avLst/>
          </a:prstGeom>
          <a:noFill/>
          <a:ln w="9525">
            <a:noFill/>
            <a:miter lim="800000"/>
            <a:headEnd/>
            <a:tailEnd/>
          </a:ln>
        </p:spPr>
        <p:txBody>
          <a:bodyPr>
            <a:spAutoFit/>
          </a:bodyPr>
          <a:lstStyle/>
          <a:p>
            <a:r>
              <a:rPr lang="pl-PL" sz="1600">
                <a:solidFill>
                  <a:schemeClr val="bg1"/>
                </a:solidFill>
              </a:rPr>
              <a:t>4</a:t>
            </a:r>
          </a:p>
        </p:txBody>
      </p:sp>
      <p:sp>
        <p:nvSpPr>
          <p:cNvPr id="34823" name="Rectangle 4"/>
          <p:cNvSpPr>
            <a:spLocks noChangeArrowheads="1"/>
          </p:cNvSpPr>
          <p:nvPr/>
        </p:nvSpPr>
        <p:spPr bwMode="auto">
          <a:xfrm>
            <a:off x="5508625" y="5786438"/>
            <a:ext cx="3635375" cy="830262"/>
          </a:xfrm>
          <a:prstGeom prst="rect">
            <a:avLst/>
          </a:prstGeom>
          <a:noFill/>
          <a:ln w="9525">
            <a:noFill/>
            <a:miter lim="800000"/>
            <a:headEnd/>
            <a:tailEnd/>
          </a:ln>
        </p:spPr>
        <p:txBody>
          <a:bodyPr anchor="ctr">
            <a:spAutoFit/>
          </a:bodyPr>
          <a:lstStyle/>
          <a:p>
            <a:pPr eaLnBrk="0" hangingPunct="0"/>
            <a:r>
              <a:rPr lang="pl-PL" sz="1600" dirty="0">
                <a:latin typeface="Times New Roman" pitchFamily="18" charset="0"/>
                <a:cs typeface="Times New Roman" pitchFamily="18" charset="0"/>
              </a:rPr>
              <a:t>Czerwona linia pokazuje kształt kręgosłupa. Miejsca występowania bólu zaznaczono literą </a:t>
            </a:r>
            <a:r>
              <a:rPr lang="pl-PL" sz="1600" dirty="0">
                <a:solidFill>
                  <a:srgbClr val="FF0000"/>
                </a:solidFill>
                <a:latin typeface="Times New Roman" pitchFamily="18" charset="0"/>
                <a:cs typeface="Times New Roman" pitchFamily="18" charset="0"/>
              </a:rPr>
              <a:t>x</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zawartości 2"/>
          <p:cNvSpPr>
            <a:spLocks noGrp="1"/>
          </p:cNvSpPr>
          <p:nvPr>
            <p:ph idx="1"/>
          </p:nvPr>
        </p:nvSpPr>
        <p:spPr>
          <a:xfrm>
            <a:off x="0" y="2492375"/>
            <a:ext cx="5795963" cy="2952750"/>
          </a:xfrm>
        </p:spPr>
        <p:txBody>
          <a:bodyPr/>
          <a:lstStyle/>
          <a:p>
            <a:pPr>
              <a:buFont typeface="Wingdings 2" pitchFamily="18" charset="2"/>
              <a:buNone/>
            </a:pPr>
            <a:r>
              <a:rPr lang="pl-PL" sz="1600" smtClean="0">
                <a:latin typeface="Times New Roman" pitchFamily="18" charset="0"/>
                <a:cs typeface="Times New Roman" pitchFamily="18" charset="0"/>
              </a:rPr>
              <a:t>           Zespół górnego otworu klatki piersiowej lub tzw zespół Bruggera, to bardzo złożony problem z punktu widzenia rehabilitacji. Każda dysfunkcja w tym rejonie, (dyskopatia, zablokowanie, uraz ortopedyczny, przeciążenia mięśni, nadwaga, duży biust) spowodowana złą budową kręgosłupa, ciała lub złych nawyków w postawie, rozpoczyna proces następujących po sobie zmian zgodnych z biomechaniką. Doprowadza do upośledzenia czynności dnia codziennego, zmęczenia, wzmagających się bóli. Niestety, w tej sytuacji pacjent nie jest w stanie poradzić sobie sam za pomocą odpowiednich ćwiczeń czy też środków farmaceutycznych. Musi tu być współpraca z dobrym fizjoterapeutą</a:t>
            </a:r>
          </a:p>
        </p:txBody>
      </p:sp>
      <p:pic>
        <p:nvPicPr>
          <p:cNvPr id="35843" name="Picture 5" descr="prosteplecy6"/>
          <p:cNvPicPr>
            <a:picLocks noChangeAspect="1" noChangeArrowheads="1"/>
          </p:cNvPicPr>
          <p:nvPr/>
        </p:nvPicPr>
        <p:blipFill>
          <a:blip r:embed="rId2" cstate="print"/>
          <a:srcRect/>
          <a:stretch>
            <a:fillRect/>
          </a:stretch>
        </p:blipFill>
        <p:spPr bwMode="auto">
          <a:xfrm>
            <a:off x="5435600" y="2636838"/>
            <a:ext cx="3708400" cy="2779712"/>
          </a:xfrm>
          <a:prstGeom prst="rect">
            <a:avLst/>
          </a:prstGeom>
          <a:noFill/>
          <a:ln w="9525">
            <a:noFill/>
            <a:miter lim="800000"/>
            <a:headEnd/>
            <a:tailEnd/>
          </a:ln>
        </p:spPr>
      </p:pic>
      <p:sp>
        <p:nvSpPr>
          <p:cNvPr id="35844" name="Text Box 6"/>
          <p:cNvSpPr txBox="1">
            <a:spLocks noChangeArrowheads="1"/>
          </p:cNvSpPr>
          <p:nvPr/>
        </p:nvSpPr>
        <p:spPr bwMode="auto">
          <a:xfrm>
            <a:off x="395288" y="5445125"/>
            <a:ext cx="9145587" cy="1892300"/>
          </a:xfrm>
          <a:prstGeom prst="rect">
            <a:avLst/>
          </a:prstGeom>
          <a:noFill/>
          <a:ln w="9525">
            <a:noFill/>
            <a:miter lim="800000"/>
            <a:headEnd/>
            <a:tailEnd/>
          </a:ln>
        </p:spPr>
        <p:txBody>
          <a:bodyPr>
            <a:spAutoFit/>
          </a:bodyPr>
          <a:lstStyle/>
          <a:p>
            <a:pPr eaLnBrk="0" hangingPunct="0">
              <a:spcBef>
                <a:spcPct val="20000"/>
              </a:spcBef>
              <a:buClr>
                <a:schemeClr val="accent1"/>
              </a:buClr>
              <a:buSzPct val="80000"/>
              <a:buFont typeface="Wingdings 2" pitchFamily="18" charset="2"/>
              <a:buNone/>
            </a:pPr>
            <a:r>
              <a:rPr lang="pl-PL" b="0"/>
              <a:t>    Z powyższych faktów na plan pierwszy w terapii zespołu bólowego wysuwa się profilaktyka.  Kiedy odczuwamy pierwsze symptomy (bóle u podstawy czaszki promieniujące do oka, bóle łopatek, napięcie mięśniowe w okolicy szyi i barków, bóle w mostku) podczas dnia, a które ustępują po wypoczynku, należy jak najczęściej przyjmować pozycję wypychającą klatkę piersiową do przodu. Pomocą może piłka , wałek ( 5)</a:t>
            </a:r>
          </a:p>
          <a:p>
            <a:pPr>
              <a:spcBef>
                <a:spcPct val="50000"/>
              </a:spcBef>
            </a:pPr>
            <a:endParaRPr lang="pl-PL"/>
          </a:p>
        </p:txBody>
      </p:sp>
      <p:sp>
        <p:nvSpPr>
          <p:cNvPr id="35845" name="Text Box 7"/>
          <p:cNvSpPr txBox="1">
            <a:spLocks noChangeArrowheads="1"/>
          </p:cNvSpPr>
          <p:nvPr/>
        </p:nvSpPr>
        <p:spPr bwMode="auto">
          <a:xfrm>
            <a:off x="0" y="188913"/>
            <a:ext cx="8532813" cy="2289175"/>
          </a:xfrm>
          <a:prstGeom prst="rect">
            <a:avLst/>
          </a:prstGeom>
          <a:noFill/>
          <a:ln w="9525">
            <a:noFill/>
            <a:miter lim="800000"/>
            <a:headEnd/>
            <a:tailEnd/>
          </a:ln>
        </p:spPr>
        <p:txBody>
          <a:bodyPr>
            <a:spAutoFit/>
          </a:bodyPr>
          <a:lstStyle/>
          <a:p>
            <a:pPr>
              <a:spcBef>
                <a:spcPct val="50000"/>
              </a:spcBef>
            </a:pPr>
            <a:r>
              <a:rPr lang="pl-PL" b="0"/>
              <a:t>Spłycona lordoza szyjna ma degeneracyjny wpływ na dyski kręgowe. Prowadzi do dyskopatii szyjnej i zwężenia kanału kręgowego, powodujący ból promieniujący do kończyny górnej w następstwie ucisku  n .pośrodkowego. Wystąpić mogą: bóle barków, głowy, łopatek, ucisk na tętnice kręgowe, problemy z przełykaniem, odczuwanie drętwienia na czubku głowy. Bardzo często pacjent sygnalizuje ostry ból przy wdechu lub wydechu powietrza. Jest to efekt zablokowania połączeń kręgosłupa z żebrami. Ważną rolę odgrywa tu zablokowanie pierwszego żebra, które znajduje się w sąsiedztwie splotu naczyniowo- nerwowego. Powoduje ono bóle w dół kończyny dolnej oraz ma wpływ na zapalenie stożka rotatorów.</a:t>
            </a:r>
          </a:p>
        </p:txBody>
      </p:sp>
      <p:sp>
        <p:nvSpPr>
          <p:cNvPr id="35846" name="Text Box 8"/>
          <p:cNvSpPr txBox="1">
            <a:spLocks noChangeArrowheads="1"/>
          </p:cNvSpPr>
          <p:nvPr/>
        </p:nvSpPr>
        <p:spPr bwMode="auto">
          <a:xfrm>
            <a:off x="7956550" y="3213100"/>
            <a:ext cx="719138" cy="396875"/>
          </a:xfrm>
          <a:prstGeom prst="rect">
            <a:avLst/>
          </a:prstGeom>
          <a:noFill/>
          <a:ln w="9525">
            <a:noFill/>
            <a:miter lim="800000"/>
            <a:headEnd/>
            <a:tailEnd/>
          </a:ln>
        </p:spPr>
        <p:txBody>
          <a:bodyPr>
            <a:spAutoFit/>
          </a:bodyPr>
          <a:lstStyle/>
          <a:p>
            <a:pPr>
              <a:spcBef>
                <a:spcPct val="50000"/>
              </a:spcBef>
            </a:pPr>
            <a:r>
              <a:rPr lang="pl-PL" sz="2000"/>
              <a:t>5</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
          <p:cNvSpPr>
            <a:spLocks noChangeArrowheads="1"/>
          </p:cNvSpPr>
          <p:nvPr/>
        </p:nvSpPr>
        <p:spPr bwMode="auto">
          <a:xfrm>
            <a:off x="3203575" y="260350"/>
            <a:ext cx="5940425" cy="1477963"/>
          </a:xfrm>
          <a:prstGeom prst="rect">
            <a:avLst/>
          </a:prstGeom>
          <a:noFill/>
          <a:ln w="9525">
            <a:noFill/>
            <a:miter lim="800000"/>
            <a:headEnd/>
            <a:tailEnd/>
          </a:ln>
        </p:spPr>
        <p:txBody>
          <a:bodyPr anchor="ctr">
            <a:spAutoFit/>
          </a:bodyPr>
          <a:lstStyle/>
          <a:p>
            <a:pPr eaLnBrk="0" hangingPunct="0"/>
            <a:r>
              <a:rPr lang="pl-PL"/>
              <a:t>Usiądź wygodnie z rekami splecionymi na pochylonej do przodu głowie. Spróbuj teraz prostować głowę przeciwko minimalnemu oporowi ze splecionych rąk – wdech i  w wydechu nie unosimy głowy ( ciężar rąk naciąga szyję 7 sek. )       2- 3  cykle. </a:t>
            </a:r>
          </a:p>
        </p:txBody>
      </p:sp>
      <p:pic>
        <p:nvPicPr>
          <p:cNvPr id="36867" name="Picture 8" descr="http://www.galenmilicz.pl/images/a32.jpg"/>
          <p:cNvPicPr>
            <a:picLocks noChangeAspect="1" noChangeArrowheads="1"/>
          </p:cNvPicPr>
          <p:nvPr/>
        </p:nvPicPr>
        <p:blipFill>
          <a:blip r:embed="rId2" cstate="print"/>
          <a:srcRect/>
          <a:stretch>
            <a:fillRect/>
          </a:stretch>
        </p:blipFill>
        <p:spPr bwMode="auto">
          <a:xfrm>
            <a:off x="250825" y="2420938"/>
            <a:ext cx="2808288" cy="2106612"/>
          </a:xfrm>
          <a:prstGeom prst="rect">
            <a:avLst/>
          </a:prstGeom>
          <a:noFill/>
          <a:ln w="9525">
            <a:noFill/>
            <a:miter lim="800000"/>
            <a:headEnd/>
            <a:tailEnd/>
          </a:ln>
        </p:spPr>
      </p:pic>
      <p:pic>
        <p:nvPicPr>
          <p:cNvPr id="36868" name="Picture 9" descr="http://www.galenmilicz.pl/images/a30.jpg"/>
          <p:cNvPicPr>
            <a:picLocks noChangeAspect="1" noChangeArrowheads="1"/>
          </p:cNvPicPr>
          <p:nvPr/>
        </p:nvPicPr>
        <p:blipFill>
          <a:blip r:embed="rId3" cstate="print"/>
          <a:srcRect/>
          <a:stretch>
            <a:fillRect/>
          </a:stretch>
        </p:blipFill>
        <p:spPr bwMode="auto">
          <a:xfrm>
            <a:off x="250825" y="188913"/>
            <a:ext cx="2808288" cy="2106612"/>
          </a:xfrm>
          <a:prstGeom prst="rect">
            <a:avLst/>
          </a:prstGeom>
          <a:noFill/>
          <a:ln w="9525">
            <a:noFill/>
            <a:miter lim="800000"/>
            <a:headEnd/>
            <a:tailEnd/>
          </a:ln>
        </p:spPr>
      </p:pic>
      <p:sp>
        <p:nvSpPr>
          <p:cNvPr id="36869" name="Prostokąt 7"/>
          <p:cNvSpPr>
            <a:spLocks noChangeArrowheads="1"/>
          </p:cNvSpPr>
          <p:nvPr/>
        </p:nvSpPr>
        <p:spPr bwMode="auto">
          <a:xfrm>
            <a:off x="3851275" y="2492375"/>
            <a:ext cx="4572000" cy="1200150"/>
          </a:xfrm>
          <a:prstGeom prst="rect">
            <a:avLst/>
          </a:prstGeom>
          <a:noFill/>
          <a:ln w="9525">
            <a:noFill/>
            <a:miter lim="800000"/>
            <a:headEnd/>
            <a:tailEnd/>
          </a:ln>
        </p:spPr>
        <p:txBody>
          <a:bodyPr>
            <a:spAutoFit/>
          </a:bodyPr>
          <a:lstStyle/>
          <a:p>
            <a:pPr eaLnBrk="0" hangingPunct="0"/>
            <a:r>
              <a:rPr lang="pl-PL"/>
              <a:t>Przy  ruchu  w  bok  analogicznie – minimalny  opór reką wdech  i  w  wydechu   ciężar  ręki  naciąga  przez  7 sek.  mięsień  czworoboczny  (  bok  szyi )   2 – 3  cykle</a:t>
            </a:r>
          </a:p>
        </p:txBody>
      </p:sp>
      <p:pic>
        <p:nvPicPr>
          <p:cNvPr id="36870" name="Picture 13" descr="punktspc"/>
          <p:cNvPicPr>
            <a:picLocks noChangeAspect="1" noChangeArrowheads="1"/>
          </p:cNvPicPr>
          <p:nvPr/>
        </p:nvPicPr>
        <p:blipFill>
          <a:blip r:embed="rId4" cstate="print"/>
          <a:srcRect/>
          <a:stretch>
            <a:fillRect/>
          </a:stretch>
        </p:blipFill>
        <p:spPr bwMode="auto">
          <a:xfrm>
            <a:off x="250825" y="4581525"/>
            <a:ext cx="2808288" cy="2078038"/>
          </a:xfrm>
          <a:prstGeom prst="rect">
            <a:avLst/>
          </a:prstGeom>
          <a:noFill/>
          <a:ln w="9525">
            <a:noFill/>
            <a:miter lim="800000"/>
            <a:headEnd/>
            <a:tailEnd/>
          </a:ln>
        </p:spPr>
      </p:pic>
      <p:sp>
        <p:nvSpPr>
          <p:cNvPr id="36871" name="Prostokąt 9"/>
          <p:cNvSpPr>
            <a:spLocks noChangeArrowheads="1"/>
          </p:cNvSpPr>
          <p:nvPr/>
        </p:nvSpPr>
        <p:spPr bwMode="auto">
          <a:xfrm>
            <a:off x="3419475" y="4271963"/>
            <a:ext cx="5724525" cy="2585323"/>
          </a:xfrm>
          <a:prstGeom prst="rect">
            <a:avLst/>
          </a:prstGeom>
          <a:noFill/>
          <a:ln w="9525">
            <a:noFill/>
            <a:miter lim="800000"/>
            <a:headEnd/>
            <a:tailEnd/>
          </a:ln>
        </p:spPr>
        <p:txBody>
          <a:bodyPr>
            <a:spAutoFit/>
          </a:bodyPr>
          <a:lstStyle/>
          <a:p>
            <a:r>
              <a:rPr lang="pl-PL" dirty="0" smtClean="0"/>
              <a:t> Opis terapii </a:t>
            </a:r>
            <a:r>
              <a:rPr lang="pl-PL" dirty="0"/>
              <a:t>punktu spustowego, który często odpowiada za bóle dolnej części głowy i </a:t>
            </a:r>
            <a:r>
              <a:rPr lang="pl-PL" dirty="0" smtClean="0"/>
              <a:t>oka -  </a:t>
            </a:r>
            <a:r>
              <a:rPr lang="pl-PL" dirty="0"/>
              <a:t>Punkt znajduje się z boku kręgosłupa poniżej potylicy. Jest bardzo bolesny. Jeśli jest uaktywniony i dobrze </a:t>
            </a:r>
            <a:r>
              <a:rPr lang="pl-PL" dirty="0" smtClean="0"/>
              <a:t>trafimy, poczujemy </a:t>
            </a:r>
            <a:r>
              <a:rPr lang="pl-PL" dirty="0"/>
              <a:t>jak ból lub prąd popłynie z boku głowy (często aż do oka). </a:t>
            </a:r>
            <a:r>
              <a:rPr lang="pl-PL" dirty="0" smtClean="0"/>
              <a:t>Trzymamy  ucisk  </a:t>
            </a:r>
            <a:r>
              <a:rPr lang="pl-PL" dirty="0"/>
              <a:t>przez </a:t>
            </a:r>
            <a:r>
              <a:rPr lang="pl-PL" dirty="0" smtClean="0"/>
              <a:t>ok  15 -20  sek.  ( skala bólu w przedziale 1-10  na  poziomie 4- 8  ) </a:t>
            </a:r>
            <a:r>
              <a:rPr lang="pl-PL" dirty="0"/>
              <a:t>,</a:t>
            </a:r>
            <a:r>
              <a:rPr lang="pl-PL" dirty="0" smtClean="0"/>
              <a:t> </a:t>
            </a:r>
            <a:r>
              <a:rPr lang="pl-PL" dirty="0"/>
              <a:t>a następnie pochylając głowę do przodu </a:t>
            </a:r>
            <a:r>
              <a:rPr lang="pl-PL" dirty="0" smtClean="0"/>
              <a:t>rozciągamy </a:t>
            </a:r>
            <a:r>
              <a:rPr lang="pl-PL" dirty="0"/>
              <a:t>miejsce z punktem. </a:t>
            </a:r>
            <a:r>
              <a:rPr lang="pl-PL" dirty="0" smtClean="0"/>
              <a:t>Powtarzaj 1-2  </a:t>
            </a:r>
            <a:r>
              <a:rPr lang="pl-PL" dirty="0"/>
              <a:t>razy dziennie.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mckenziec2"/>
          <p:cNvPicPr>
            <a:picLocks noChangeAspect="1" noChangeArrowheads="1"/>
          </p:cNvPicPr>
          <p:nvPr/>
        </p:nvPicPr>
        <p:blipFill>
          <a:blip r:embed="rId2" cstate="print"/>
          <a:srcRect/>
          <a:stretch>
            <a:fillRect/>
          </a:stretch>
        </p:blipFill>
        <p:spPr bwMode="auto">
          <a:xfrm>
            <a:off x="323850" y="3141663"/>
            <a:ext cx="3327400" cy="2120900"/>
          </a:xfrm>
          <a:prstGeom prst="rect">
            <a:avLst/>
          </a:prstGeom>
          <a:noFill/>
          <a:ln w="9525">
            <a:noFill/>
            <a:miter lim="800000"/>
            <a:headEnd/>
            <a:tailEnd/>
          </a:ln>
        </p:spPr>
      </p:pic>
      <p:pic>
        <p:nvPicPr>
          <p:cNvPr id="37891" name="Picture 6" descr="mckenziec3"/>
          <p:cNvPicPr>
            <a:picLocks noChangeAspect="1" noChangeArrowheads="1"/>
          </p:cNvPicPr>
          <p:nvPr/>
        </p:nvPicPr>
        <p:blipFill>
          <a:blip r:embed="rId3" cstate="print"/>
          <a:srcRect/>
          <a:stretch>
            <a:fillRect/>
          </a:stretch>
        </p:blipFill>
        <p:spPr bwMode="auto">
          <a:xfrm>
            <a:off x="5076825" y="3141663"/>
            <a:ext cx="3089275" cy="2149475"/>
          </a:xfrm>
          <a:prstGeom prst="rect">
            <a:avLst/>
          </a:prstGeom>
          <a:noFill/>
          <a:ln w="9525">
            <a:noFill/>
            <a:miter lim="800000"/>
            <a:headEnd/>
            <a:tailEnd/>
          </a:ln>
        </p:spPr>
      </p:pic>
      <p:sp>
        <p:nvSpPr>
          <p:cNvPr id="37892" name="Rectangle 7"/>
          <p:cNvSpPr>
            <a:spLocks noChangeArrowheads="1"/>
          </p:cNvSpPr>
          <p:nvPr/>
        </p:nvSpPr>
        <p:spPr bwMode="auto">
          <a:xfrm>
            <a:off x="0" y="5445125"/>
            <a:ext cx="9144000" cy="1200150"/>
          </a:xfrm>
          <a:prstGeom prst="rect">
            <a:avLst/>
          </a:prstGeom>
          <a:noFill/>
          <a:ln w="9525">
            <a:noFill/>
            <a:miter lim="800000"/>
            <a:headEnd/>
            <a:tailEnd/>
          </a:ln>
        </p:spPr>
        <p:txBody>
          <a:bodyPr anchor="ctr">
            <a:spAutoFit/>
          </a:bodyPr>
          <a:lstStyle/>
          <a:p>
            <a:pPr eaLnBrk="0" hangingPunct="0"/>
            <a:r>
              <a:rPr lang="pl-PL" b="0" dirty="0">
                <a:latin typeface="Times New Roman" pitchFamily="18" charset="0"/>
                <a:cs typeface="Times New Roman" pitchFamily="18" charset="0"/>
              </a:rPr>
              <a:t>Ta sama zasada dotyczy pozostałych ćwiczeń. Różnią się tylko ustawieniem początkowym głowy. Poniżej ćwiczenie z głową odchyloną o 45 </a:t>
            </a:r>
            <a:r>
              <a:rPr lang="pl-PL" b="0" dirty="0" err="1">
                <a:latin typeface="Times New Roman" pitchFamily="18" charset="0"/>
                <a:cs typeface="Times New Roman" pitchFamily="18" charset="0"/>
              </a:rPr>
              <a:t>st</a:t>
            </a:r>
            <a:r>
              <a:rPr lang="pl-PL" b="0" dirty="0">
                <a:latin typeface="Times New Roman" pitchFamily="18" charset="0"/>
                <a:cs typeface="Times New Roman" pitchFamily="18" charset="0"/>
              </a:rPr>
              <a:t> do góry. Podczas </a:t>
            </a:r>
            <a:r>
              <a:rPr lang="pl-PL" b="0" dirty="0" smtClean="0">
                <a:latin typeface="Times New Roman" pitchFamily="18" charset="0"/>
                <a:cs typeface="Times New Roman" pitchFamily="18" charset="0"/>
              </a:rPr>
              <a:t>ruchu odczuwamy napięcie </a:t>
            </a:r>
            <a:r>
              <a:rPr lang="pl-PL" b="0" dirty="0">
                <a:latin typeface="Times New Roman" pitchFamily="18" charset="0"/>
                <a:cs typeface="Times New Roman" pitchFamily="18" charset="0"/>
              </a:rPr>
              <a:t>w dolnej części szyi. Ćwiczenie z głowa pochyloną o 45 </a:t>
            </a:r>
            <a:r>
              <a:rPr lang="pl-PL" b="0" dirty="0" err="1">
                <a:latin typeface="Times New Roman" pitchFamily="18" charset="0"/>
                <a:cs typeface="Times New Roman" pitchFamily="18" charset="0"/>
              </a:rPr>
              <a:t>st</a:t>
            </a:r>
            <a:r>
              <a:rPr lang="pl-PL" b="0" dirty="0">
                <a:latin typeface="Times New Roman" pitchFamily="18" charset="0"/>
                <a:cs typeface="Times New Roman" pitchFamily="18" charset="0"/>
              </a:rPr>
              <a:t> w dół. Podczas ćwiczenia </a:t>
            </a:r>
            <a:r>
              <a:rPr lang="pl-PL" b="0" dirty="0" smtClean="0">
                <a:latin typeface="Times New Roman" pitchFamily="18" charset="0"/>
                <a:cs typeface="Times New Roman" pitchFamily="18" charset="0"/>
              </a:rPr>
              <a:t>czujemy napięcie </a:t>
            </a:r>
            <a:r>
              <a:rPr lang="pl-PL" b="0" dirty="0">
                <a:latin typeface="Times New Roman" pitchFamily="18" charset="0"/>
                <a:cs typeface="Times New Roman" pitchFamily="18" charset="0"/>
              </a:rPr>
              <a:t>w górnym odcinku szyjnym.</a:t>
            </a:r>
          </a:p>
        </p:txBody>
      </p:sp>
      <p:pic>
        <p:nvPicPr>
          <p:cNvPr id="37893" name="Picture 7" descr="http://www.galenmilicz.pl/images/a8.jpg"/>
          <p:cNvPicPr>
            <a:picLocks noChangeAspect="1" noChangeArrowheads="1"/>
          </p:cNvPicPr>
          <p:nvPr/>
        </p:nvPicPr>
        <p:blipFill>
          <a:blip r:embed="rId4" cstate="print"/>
          <a:srcRect/>
          <a:stretch>
            <a:fillRect/>
          </a:stretch>
        </p:blipFill>
        <p:spPr bwMode="auto">
          <a:xfrm>
            <a:off x="323850" y="260350"/>
            <a:ext cx="3311525" cy="2484438"/>
          </a:xfrm>
          <a:prstGeom prst="rect">
            <a:avLst/>
          </a:prstGeom>
          <a:noFill/>
          <a:ln w="9525">
            <a:noFill/>
            <a:miter lim="800000"/>
            <a:headEnd/>
            <a:tailEnd/>
          </a:ln>
        </p:spPr>
      </p:pic>
      <p:sp>
        <p:nvSpPr>
          <p:cNvPr id="37894" name="Text Box 14"/>
          <p:cNvSpPr txBox="1">
            <a:spLocks noChangeArrowheads="1"/>
          </p:cNvSpPr>
          <p:nvPr/>
        </p:nvSpPr>
        <p:spPr bwMode="auto">
          <a:xfrm>
            <a:off x="4140200" y="476250"/>
            <a:ext cx="4643438" cy="1692771"/>
          </a:xfrm>
          <a:prstGeom prst="rect">
            <a:avLst/>
          </a:prstGeom>
          <a:noFill/>
          <a:ln w="9525">
            <a:noFill/>
            <a:miter lim="800000"/>
            <a:headEnd/>
            <a:tailEnd/>
          </a:ln>
        </p:spPr>
        <p:txBody>
          <a:bodyPr>
            <a:spAutoFit/>
          </a:bodyPr>
          <a:lstStyle/>
          <a:p>
            <a:pPr>
              <a:spcBef>
                <a:spcPct val="50000"/>
              </a:spcBef>
            </a:pPr>
            <a:r>
              <a:rPr lang="pl-PL" sz="1600" dirty="0" smtClean="0"/>
              <a:t>Siadamy  </a:t>
            </a:r>
            <a:r>
              <a:rPr lang="pl-PL" sz="1600" dirty="0"/>
              <a:t>wygodnie (plecy proste). </a:t>
            </a:r>
            <a:r>
              <a:rPr lang="pl-PL" sz="1600" dirty="0" smtClean="0"/>
              <a:t>Cofamy  </a:t>
            </a:r>
            <a:r>
              <a:rPr lang="pl-PL" sz="1600" dirty="0"/>
              <a:t>szyję do tyłu   10  x . Nos znajduje się podczas całego ruchu ćwiczenia na tej samej </a:t>
            </a:r>
            <a:r>
              <a:rPr lang="pl-PL" sz="1600" dirty="0" smtClean="0"/>
              <a:t>linii-  czujemy </a:t>
            </a:r>
            <a:r>
              <a:rPr lang="pl-PL" sz="1600" dirty="0"/>
              <a:t>napięcie w środkowym odcinku szyi. Podczas odpoczynku nie </a:t>
            </a:r>
            <a:r>
              <a:rPr lang="pl-PL" sz="1600" dirty="0" smtClean="0"/>
              <a:t>wychylamy </a:t>
            </a:r>
            <a:r>
              <a:rPr lang="pl-PL" sz="1600" dirty="0"/>
              <a:t>głowy za bardzo do przodu                </a:t>
            </a:r>
          </a:p>
          <a:p>
            <a:pPr>
              <a:spcBef>
                <a:spcPct val="50000"/>
              </a:spcBef>
            </a:pPr>
            <a:r>
              <a:rPr lang="pl-PL" sz="1600" dirty="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ytuł 1"/>
          <p:cNvSpPr>
            <a:spLocks noGrp="1"/>
          </p:cNvSpPr>
          <p:nvPr>
            <p:ph type="title"/>
          </p:nvPr>
        </p:nvSpPr>
        <p:spPr>
          <a:xfrm>
            <a:off x="179388" y="404813"/>
            <a:ext cx="4032250" cy="1143000"/>
          </a:xfrm>
        </p:spPr>
        <p:txBody>
          <a:bodyPr/>
          <a:lstStyle/>
          <a:p>
            <a:r>
              <a:rPr lang="pl-PL" smtClean="0">
                <a:latin typeface="Times New Roman" pitchFamily="18" charset="0"/>
                <a:cs typeface="Times New Roman" pitchFamily="18" charset="0"/>
              </a:rPr>
              <a:t>DYSKOPATIA</a:t>
            </a:r>
          </a:p>
        </p:txBody>
      </p:sp>
      <p:sp>
        <p:nvSpPr>
          <p:cNvPr id="38915" name="Prostokąt 5"/>
          <p:cNvSpPr>
            <a:spLocks noChangeArrowheads="1"/>
          </p:cNvSpPr>
          <p:nvPr/>
        </p:nvSpPr>
        <p:spPr bwMode="auto">
          <a:xfrm>
            <a:off x="0" y="2636838"/>
            <a:ext cx="9144000" cy="3662362"/>
          </a:xfrm>
          <a:prstGeom prst="rect">
            <a:avLst/>
          </a:prstGeom>
          <a:noFill/>
          <a:ln w="9525">
            <a:noFill/>
            <a:miter lim="800000"/>
            <a:headEnd/>
            <a:tailEnd/>
          </a:ln>
        </p:spPr>
        <p:txBody>
          <a:bodyPr>
            <a:spAutoFit/>
          </a:bodyPr>
          <a:lstStyle/>
          <a:p>
            <a:r>
              <a:rPr lang="pl-PL" b="0"/>
              <a:t>   Termin dyskopatia odnosi się także do </a:t>
            </a:r>
            <a:endParaRPr lang="pl-PL" b="0">
              <a:latin typeface="Arial" charset="0"/>
            </a:endParaRPr>
          </a:p>
          <a:p>
            <a:r>
              <a:rPr lang="pl-PL" b="0"/>
              <a:t>potocznej nazwy przepukliny jądra miażdżystego </a:t>
            </a:r>
            <a:endParaRPr lang="pl-PL" b="0">
              <a:latin typeface="Arial" charset="0"/>
            </a:endParaRPr>
          </a:p>
          <a:p>
            <a:r>
              <a:rPr lang="pl-PL" b="0"/>
              <a:t>tarczy międzykręgowej kręgosłupa. Polega na uwypukleniu jądra miażdżystego które powoduje ucisk i drażnienie korzeni rdzeniowych, rdzenia kręgowego lub innych struktur kanału kręgowego. Mechanizm drażnienia jest dwojaki. Po pierwsze dolegliwości bólowe powodowane są przez ucisk mechaniczny. Drugim elementem mogącym wywoływać bodźce bólowe jest niskie pH jądra miażdżystego spowodowane ubogą w tlen przemianą materii.</a:t>
            </a:r>
          </a:p>
          <a:p>
            <a:r>
              <a:rPr lang="pl-PL" b="0"/>
              <a:t>   Objawy: ból odcinka lędźwiowego z promieniowaniem do jednej lub dwóch kończyn (tzw objaw rwy kulszowej),zaburzenia czucia powierzchniowego, mrowienie i pieczenie sięgające stopy, niedowład i osłabienie siły mięśniowej.</a:t>
            </a:r>
          </a:p>
          <a:p>
            <a:r>
              <a:rPr lang="pl-PL"/>
              <a:t>Jeżeli nie czujesz oddawania moczu i mięśni pośladkowych (zespół ogona końskiego) natychmiast skonsultuj się z lekarzem! Prawdopodobnie na rehabilitację jest już za późno.</a:t>
            </a:r>
          </a:p>
          <a:p>
            <a:endParaRPr lang="pl-PL"/>
          </a:p>
        </p:txBody>
      </p:sp>
      <p:pic>
        <p:nvPicPr>
          <p:cNvPr id="38916" name="Picture 2" descr="duskopatia"/>
          <p:cNvPicPr>
            <a:picLocks noChangeAspect="1" noChangeArrowheads="1"/>
          </p:cNvPicPr>
          <p:nvPr/>
        </p:nvPicPr>
        <p:blipFill>
          <a:blip r:embed="rId2" cstate="print"/>
          <a:srcRect/>
          <a:stretch>
            <a:fillRect/>
          </a:stretch>
        </p:blipFill>
        <p:spPr bwMode="auto">
          <a:xfrm>
            <a:off x="4356100" y="549275"/>
            <a:ext cx="4787900" cy="227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ytuł 1"/>
          <p:cNvSpPr>
            <a:spLocks noGrp="1"/>
          </p:cNvSpPr>
          <p:nvPr>
            <p:ph type="title"/>
          </p:nvPr>
        </p:nvSpPr>
        <p:spPr/>
        <p:txBody>
          <a:bodyPr/>
          <a:lstStyle/>
          <a:p>
            <a:pPr algn="ctr" eaLnBrk="1" hangingPunct="1"/>
            <a:r>
              <a:rPr lang="pl-PL" sz="3600" smtClean="0">
                <a:latin typeface="Times New Roman" pitchFamily="18" charset="0"/>
                <a:cs typeface="Times New Roman" pitchFamily="18" charset="0"/>
              </a:rPr>
              <a:t>DYSKOPATIA  W   SKOLIOZACH</a:t>
            </a:r>
          </a:p>
        </p:txBody>
      </p:sp>
      <p:pic>
        <p:nvPicPr>
          <p:cNvPr id="39939" name="Picture 2"/>
          <p:cNvPicPr>
            <a:picLocks noGrp="1" noChangeAspect="1" noChangeArrowheads="1"/>
          </p:cNvPicPr>
          <p:nvPr>
            <p:ph idx="1"/>
          </p:nvPr>
        </p:nvPicPr>
        <p:blipFill>
          <a:blip r:embed="rId2" cstate="print"/>
          <a:srcRect/>
          <a:stretch>
            <a:fillRect/>
          </a:stretch>
        </p:blipFill>
        <p:spPr>
          <a:xfrm>
            <a:off x="428625" y="3571875"/>
            <a:ext cx="2141538" cy="3049588"/>
          </a:xfrm>
          <a:noFill/>
        </p:spPr>
      </p:pic>
      <p:pic>
        <p:nvPicPr>
          <p:cNvPr id="39940" name="Picture 3"/>
          <p:cNvPicPr>
            <a:picLocks noChangeAspect="1" noChangeArrowheads="1"/>
          </p:cNvPicPr>
          <p:nvPr/>
        </p:nvPicPr>
        <p:blipFill>
          <a:blip r:embed="rId3" cstate="print"/>
          <a:srcRect/>
          <a:stretch>
            <a:fillRect/>
          </a:stretch>
        </p:blipFill>
        <p:spPr bwMode="auto">
          <a:xfrm>
            <a:off x="2786063" y="2071688"/>
            <a:ext cx="3394075" cy="4527550"/>
          </a:xfrm>
          <a:prstGeom prst="rect">
            <a:avLst/>
          </a:prstGeom>
          <a:noFill/>
          <a:ln w="9525">
            <a:noFill/>
            <a:miter lim="800000"/>
            <a:headEnd/>
            <a:tailEnd/>
          </a:ln>
        </p:spPr>
      </p:pic>
      <p:pic>
        <p:nvPicPr>
          <p:cNvPr id="39941" name="Picture 4"/>
          <p:cNvPicPr>
            <a:picLocks noChangeAspect="1" noChangeArrowheads="1"/>
          </p:cNvPicPr>
          <p:nvPr/>
        </p:nvPicPr>
        <p:blipFill>
          <a:blip r:embed="rId4" cstate="print"/>
          <a:srcRect/>
          <a:stretch>
            <a:fillRect/>
          </a:stretch>
        </p:blipFill>
        <p:spPr bwMode="auto">
          <a:xfrm>
            <a:off x="6429375" y="3643313"/>
            <a:ext cx="2212975" cy="2952750"/>
          </a:xfrm>
          <a:prstGeom prst="rect">
            <a:avLst/>
          </a:prstGeom>
          <a:noFill/>
          <a:ln w="9525">
            <a:noFill/>
            <a:miter lim="800000"/>
            <a:headEnd/>
            <a:tailEnd/>
          </a:ln>
        </p:spPr>
      </p:pic>
      <p:pic>
        <p:nvPicPr>
          <p:cNvPr id="39942" name="Picture 7"/>
          <p:cNvPicPr>
            <a:picLocks noChangeAspect="1" noChangeArrowheads="1"/>
          </p:cNvPicPr>
          <p:nvPr/>
        </p:nvPicPr>
        <p:blipFill>
          <a:blip r:embed="rId5" cstate="print"/>
          <a:srcRect/>
          <a:stretch>
            <a:fillRect/>
          </a:stretch>
        </p:blipFill>
        <p:spPr bwMode="auto">
          <a:xfrm>
            <a:off x="8001000" y="4857750"/>
            <a:ext cx="606425" cy="4984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ytuł 1"/>
          <p:cNvSpPr>
            <a:spLocks noGrp="1"/>
          </p:cNvSpPr>
          <p:nvPr>
            <p:ph type="title" sz="quarter"/>
          </p:nvPr>
        </p:nvSpPr>
        <p:spPr>
          <a:xfrm>
            <a:off x="468313" y="260350"/>
            <a:ext cx="8229600" cy="1143000"/>
          </a:xfrm>
        </p:spPr>
        <p:txBody>
          <a:bodyPr/>
          <a:lstStyle/>
          <a:p>
            <a:r>
              <a:rPr lang="pl-PL" smtClean="0">
                <a:latin typeface="Times New Roman" pitchFamily="18" charset="0"/>
                <a:cs typeface="Times New Roman" pitchFamily="18" charset="0"/>
              </a:rPr>
              <a:t>TERAPIA</a:t>
            </a:r>
          </a:p>
        </p:txBody>
      </p:sp>
      <p:sp>
        <p:nvSpPr>
          <p:cNvPr id="40963" name="Prostokąt 6"/>
          <p:cNvSpPr>
            <a:spLocks noChangeArrowheads="1"/>
          </p:cNvSpPr>
          <p:nvPr/>
        </p:nvSpPr>
        <p:spPr bwMode="auto">
          <a:xfrm>
            <a:off x="250825" y="2492375"/>
            <a:ext cx="8642350" cy="4211638"/>
          </a:xfrm>
          <a:prstGeom prst="rect">
            <a:avLst/>
          </a:prstGeom>
          <a:noFill/>
          <a:ln w="9525">
            <a:noFill/>
            <a:miter lim="800000"/>
            <a:headEnd/>
            <a:tailEnd/>
          </a:ln>
        </p:spPr>
        <p:txBody>
          <a:bodyPr>
            <a:spAutoFit/>
          </a:bodyPr>
          <a:lstStyle/>
          <a:p>
            <a:r>
              <a:rPr lang="pl-PL" b="0">
                <a:latin typeface="Times New Roman" pitchFamily="18" charset="0"/>
                <a:cs typeface="Times New Roman" pitchFamily="18" charset="0"/>
              </a:rPr>
              <a:t>Jak najszybciej połóż się na brzuchu.Podłóż w okolicy pępka jedną, dwie a nawet trzy poduszki.Ilość zależy od wielkości wysuniętego jądra miażdżystego i twojej wagi.Masz tak długo szukać odpowiedniego ułożenia (przesuwając się do przodu lub do tyłu),aż poczujesz ulgę w najdalszych częściach nogi dokąd dochodzi ból podczas siedzenia lub stania.Nie zalecam na te chwilę piłki rehabilitacyjnej,ponieważ podczas leżenia równowaga jest utrzymywana poprzez napięcie mm łydek.Powoduje to dodatkowy ból osłabionych w tym miejscu mięśni (brzuchaty i płaszczkowaty łydki). Powolny zanik bólu od stopy w kierunku kręgosłupa nazywa się objawem centralizacji (wg McKenzie). Wskazuje na powrót jądra miażdżystego na swoje miejsce, które znajduje się wewnątrz pierścienia.Dla informacji - nie wypada cały dysk (jądro + pierścień),jedynie jądro z powodu pęknięcia włókien pierścienia.Jest to bardzo długi proces.Dlaczego? Odpowiedź jest prosta.Każda inna czynność powoduje ponowny ruch jądra miażdżystego (taka jego rola ,to nasz amortyzator),co przy przodopochyleniu powoduje ponowny ucisk na korzeń -  SZUKAMY  NIEBÓLU  JAKO  WARUNKU  DO  SAMOLECZENIA  W pozostałym czasie powinno się: unikać pozycji siedzącej, przodopochylenia oraz jakiegokolwiek wysiłku.</a:t>
            </a:r>
          </a:p>
        </p:txBody>
      </p:sp>
      <p:pic>
        <p:nvPicPr>
          <p:cNvPr id="40964" name="Picture 2" descr="pivot1"/>
          <p:cNvPicPr>
            <a:picLocks noChangeAspect="1" noChangeArrowheads="1"/>
          </p:cNvPicPr>
          <p:nvPr/>
        </p:nvPicPr>
        <p:blipFill>
          <a:blip r:embed="rId2" cstate="print"/>
          <a:srcRect/>
          <a:stretch>
            <a:fillRect/>
          </a:stretch>
        </p:blipFill>
        <p:spPr bwMode="auto">
          <a:xfrm>
            <a:off x="5148263" y="260350"/>
            <a:ext cx="2733675" cy="1665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flipH="1">
            <a:off x="0" y="150813"/>
            <a:ext cx="9144000" cy="4003675"/>
          </a:xfrm>
          <a:prstGeom prst="rect">
            <a:avLst/>
          </a:prstGeom>
          <a:noFill/>
          <a:ln w="9525">
            <a:noFill/>
            <a:miter lim="800000"/>
            <a:headEnd/>
            <a:tailEnd/>
          </a:ln>
        </p:spPr>
        <p:txBody>
          <a:bodyPr anchor="ctr">
            <a:spAutoFit/>
          </a:bodyPr>
          <a:lstStyle/>
          <a:p>
            <a:pPr eaLnBrk="0" hangingPunct="0"/>
            <a:r>
              <a:rPr lang="pl-PL" sz="1600">
                <a:latin typeface="Times New Roman" pitchFamily="18" charset="0"/>
                <a:cs typeface="Times New Roman" pitchFamily="18" charset="0"/>
              </a:rPr>
              <a:t>     </a:t>
            </a:r>
            <a:r>
              <a:rPr lang="pl-PL" sz="1600" b="0">
                <a:latin typeface="Times New Roman" pitchFamily="18" charset="0"/>
                <a:cs typeface="Times New Roman" pitchFamily="18" charset="0"/>
              </a:rPr>
              <a:t>Podczas stosowania pozycji leżącej na brzuchu z podkładką, po ok 20 min (w zależności od zmęczenia, stanu dyskopatii) chory powinien odczuwać zmniejszenie dolegliwości bólowych. Ból powinien się cofać w kierunku kręgosłupa (objaw centralizacji wg McKenzie). Jeżeli  tak  jest  to  powtarzamy  te  ułożenia  co  2- 3 godz. Często w pierwszym okresie, występuje sytuacja gdzie ból pozostaje tylko w okolicach kręgosłupa lędźwiowego. Należy wówczas poszukać innego położenia (przesunąć się na podkładce), które przyniesie ulgę. Jeśli takiego na tę chwilę nie ma, to należy podłożyć kolejną poduszkę, aby biodra były ułożone jeszcze wyżej.</a:t>
            </a:r>
          </a:p>
          <a:p>
            <a:pPr eaLnBrk="0" hangingPunct="0"/>
            <a:r>
              <a:rPr lang="pl-PL" sz="1600" b="0">
                <a:latin typeface="Times New Roman" pitchFamily="18" charset="0"/>
                <a:cs typeface="Times New Roman" pitchFamily="18" charset="0"/>
              </a:rPr>
              <a:t>     Kiedy poczujemy ulgę, przechodzimy do pierwszego ćwiczenia (korzystamy tu z elementów metody McKenzie z pewnymi modyfikacjami). Jest to odgięcie kręgosłupa do tyłu z pozycji w której się aktualnie znajdujemy (z podkładkami pod brzuchem). Unosimy ciało podnosząc się na rękach. Odgięcie powinno być do maksymalnej wysokości, w której nie odczuwamy bólu (promieniowanie do nogi, nasilenie w odcinku L-S). Nie wchodzimy w granicę bólu, ponieważ podrażniamy rejon wysuniętego dysku i całe ćwiczenie traci sens. Ćwiczenie powtarzamy 10 x, pamiętając aby przy ostatnim odgięciu wypuścić powietrze. Powoduje to dodatkowe wygięcie naszego kręgosłupa.</a:t>
            </a:r>
          </a:p>
          <a:p>
            <a:pPr eaLnBrk="0" hangingPunct="0"/>
            <a:r>
              <a:rPr lang="pl-PL" sz="1600" b="0">
                <a:latin typeface="Times New Roman" pitchFamily="18" charset="0"/>
                <a:cs typeface="Times New Roman" pitchFamily="18" charset="0"/>
              </a:rPr>
              <a:t>Można wykorzystać 3 opcje pozycji wyjściowej. Wybór zależy od odczuwania bólu w trakcie ćwiczenia. Poniżej przykłady.</a:t>
            </a:r>
          </a:p>
        </p:txBody>
      </p:sp>
      <p:pic>
        <p:nvPicPr>
          <p:cNvPr id="41987" name="Picture 2" descr="poz 1"/>
          <p:cNvPicPr>
            <a:picLocks noChangeAspect="1" noChangeArrowheads="1"/>
          </p:cNvPicPr>
          <p:nvPr/>
        </p:nvPicPr>
        <p:blipFill>
          <a:blip r:embed="rId2" cstate="print"/>
          <a:srcRect/>
          <a:stretch>
            <a:fillRect/>
          </a:stretch>
        </p:blipFill>
        <p:spPr bwMode="auto">
          <a:xfrm>
            <a:off x="684213" y="4149725"/>
            <a:ext cx="3330575" cy="2501900"/>
          </a:xfrm>
          <a:prstGeom prst="rect">
            <a:avLst/>
          </a:prstGeom>
          <a:noFill/>
          <a:ln w="9525">
            <a:noFill/>
            <a:miter lim="800000"/>
            <a:headEnd/>
            <a:tailEnd/>
          </a:ln>
        </p:spPr>
      </p:pic>
      <p:pic>
        <p:nvPicPr>
          <p:cNvPr id="41988" name="Picture 3" descr="poz 2"/>
          <p:cNvPicPr>
            <a:picLocks noChangeAspect="1" noChangeArrowheads="1"/>
          </p:cNvPicPr>
          <p:nvPr/>
        </p:nvPicPr>
        <p:blipFill>
          <a:blip r:embed="rId3" cstate="print"/>
          <a:srcRect/>
          <a:stretch>
            <a:fillRect/>
          </a:stretch>
        </p:blipFill>
        <p:spPr bwMode="auto">
          <a:xfrm>
            <a:off x="4859338" y="4130675"/>
            <a:ext cx="3259137"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323850" y="3163888"/>
            <a:ext cx="8496300" cy="3694112"/>
          </a:xfrm>
          <a:prstGeom prst="rect">
            <a:avLst/>
          </a:prstGeom>
          <a:noFill/>
          <a:ln w="9525">
            <a:noFill/>
            <a:miter lim="800000"/>
            <a:headEnd/>
            <a:tailEnd/>
          </a:ln>
        </p:spPr>
        <p:txBody>
          <a:bodyPr anchor="ctr">
            <a:spAutoFit/>
          </a:bodyPr>
          <a:lstStyle/>
          <a:p>
            <a:r>
              <a:rPr lang="pl-PL" b="0" dirty="0">
                <a:latin typeface="Times New Roman" pitchFamily="18" charset="0"/>
                <a:cs typeface="Times New Roman" pitchFamily="18" charset="0"/>
              </a:rPr>
              <a:t>       Kiedy dochodzimy do maksymalnego odgięcia bez bólu w pozycji 3, wyciągamy jedna podkładkę (jeśli było ich kilka) i zaczynamy ćwiczenia od początku. Proces powtarzamy tak długo, aż osiągniemy maksymalne odgięcie z biodrami ułożonymi na podłodze (bez podkładki). W trakcie wykonywania ćwiczeń, mogą występować bóle przeciążeniowe w łopatkach, rękach lub szyi. Jest </a:t>
            </a:r>
            <a:r>
              <a:rPr lang="pl-PL" b="0" dirty="0" smtClean="0">
                <a:latin typeface="Times New Roman" pitchFamily="18" charset="0"/>
                <a:cs typeface="Times New Roman" pitchFamily="18" charset="0"/>
              </a:rPr>
              <a:t> to </a:t>
            </a:r>
            <a:r>
              <a:rPr lang="pl-PL" b="0" dirty="0">
                <a:latin typeface="Times New Roman" pitchFamily="18" charset="0"/>
                <a:cs typeface="Times New Roman" pitchFamily="18" charset="0"/>
              </a:rPr>
              <a:t>efekt </a:t>
            </a:r>
            <a:r>
              <a:rPr lang="pl-PL" b="0" dirty="0" smtClean="0">
                <a:latin typeface="Times New Roman" pitchFamily="18" charset="0"/>
                <a:cs typeface="Times New Roman" pitchFamily="18" charset="0"/>
              </a:rPr>
              <a:t> nowych </a:t>
            </a:r>
            <a:r>
              <a:rPr lang="pl-PL" b="0" dirty="0">
                <a:latin typeface="Times New Roman" pitchFamily="18" charset="0"/>
                <a:cs typeface="Times New Roman" pitchFamily="18" charset="0"/>
              </a:rPr>
              <a:t>ćwiczeń dla twojego ciała. Całość (leżenie ok. 20 min + 10 x odgięcie) powtarzamy co 2- 3godziny. Między ćwiczeniami, dużo odpoczywamy, leżąc na brzuchu ( gdy  duży  brzuch  to  poduszka  pod  mostek  by  nie  </a:t>
            </a:r>
            <a:r>
              <a:rPr lang="pl-PL" b="0" dirty="0" err="1">
                <a:latin typeface="Times New Roman" pitchFamily="18" charset="0"/>
                <a:cs typeface="Times New Roman" pitchFamily="18" charset="0"/>
              </a:rPr>
              <a:t>kyfotyzować</a:t>
            </a:r>
            <a:r>
              <a:rPr lang="pl-PL" b="0" dirty="0">
                <a:latin typeface="Times New Roman" pitchFamily="18" charset="0"/>
                <a:cs typeface="Times New Roman" pitchFamily="18" charset="0"/>
              </a:rPr>
              <a:t>  lędźwi ) Można wykorzystać oglądanie </a:t>
            </a:r>
            <a:r>
              <a:rPr lang="pl-PL" b="0" dirty="0" err="1">
                <a:latin typeface="Times New Roman" pitchFamily="18" charset="0"/>
                <a:cs typeface="Times New Roman" pitchFamily="18" charset="0"/>
              </a:rPr>
              <a:t>tv</a:t>
            </a:r>
            <a:r>
              <a:rPr lang="pl-PL" b="0" dirty="0">
                <a:latin typeface="Times New Roman" pitchFamily="18" charset="0"/>
                <a:cs typeface="Times New Roman" pitchFamily="18" charset="0"/>
              </a:rPr>
              <a:t>, praca na notebooku itd. Pozycję siedzącą powinno stosować się tylko w sytuacjach wyjątkowych.</a:t>
            </a:r>
          </a:p>
          <a:p>
            <a:r>
              <a:rPr lang="pl-PL" b="0" dirty="0">
                <a:latin typeface="Times New Roman" pitchFamily="18" charset="0"/>
                <a:cs typeface="Times New Roman" pitchFamily="18" charset="0"/>
              </a:rPr>
              <a:t>     Opisane ćwiczenia są początkiem, w długim procesie rehabilitacji wysuniętego dysku. Jednocześnie pacjent powinien korzystać z usług fizjoterapeuty, który posiada pełen wachlarz zabiegów i możliwości terapeutycznych na każdym poziomie choroby.</a:t>
            </a:r>
          </a:p>
          <a:p>
            <a:pPr eaLnBrk="0" hangingPunct="0"/>
            <a:endParaRPr lang="pl-PL" b="0" dirty="0"/>
          </a:p>
        </p:txBody>
      </p:sp>
      <p:pic>
        <p:nvPicPr>
          <p:cNvPr id="43011" name="Picture 2" descr="poz 3"/>
          <p:cNvPicPr>
            <a:picLocks noChangeAspect="1" noChangeArrowheads="1"/>
          </p:cNvPicPr>
          <p:nvPr/>
        </p:nvPicPr>
        <p:blipFill>
          <a:blip r:embed="rId2" cstate="print"/>
          <a:srcRect/>
          <a:stretch>
            <a:fillRect/>
          </a:stretch>
        </p:blipFill>
        <p:spPr bwMode="auto">
          <a:xfrm>
            <a:off x="539750" y="260350"/>
            <a:ext cx="3451225" cy="2592388"/>
          </a:xfrm>
          <a:prstGeom prst="rect">
            <a:avLst/>
          </a:prstGeom>
          <a:noFill/>
          <a:ln w="9525">
            <a:noFill/>
            <a:miter lim="800000"/>
            <a:headEnd/>
            <a:tailEnd/>
          </a:ln>
        </p:spPr>
      </p:pic>
      <p:pic>
        <p:nvPicPr>
          <p:cNvPr id="43012" name="Picture 3" descr="odgięcie max"/>
          <p:cNvPicPr>
            <a:picLocks noChangeAspect="1" noChangeArrowheads="1"/>
          </p:cNvPicPr>
          <p:nvPr/>
        </p:nvPicPr>
        <p:blipFill>
          <a:blip r:embed="rId3" cstate="print"/>
          <a:srcRect/>
          <a:stretch>
            <a:fillRect/>
          </a:stretch>
        </p:blipFill>
        <p:spPr bwMode="auto">
          <a:xfrm>
            <a:off x="4787900" y="260350"/>
            <a:ext cx="3451225" cy="2592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3563938" y="2276475"/>
            <a:ext cx="5580062" cy="3694113"/>
          </a:xfrm>
          <a:prstGeom prst="rect">
            <a:avLst/>
          </a:prstGeom>
          <a:noFill/>
          <a:ln w="9525">
            <a:noFill/>
            <a:miter lim="800000"/>
            <a:headEnd/>
            <a:tailEnd/>
          </a:ln>
        </p:spPr>
        <p:txBody>
          <a:bodyPr anchor="ctr">
            <a:spAutoFit/>
          </a:bodyPr>
          <a:lstStyle/>
          <a:p>
            <a:pPr eaLnBrk="0" hangingPunct="0"/>
            <a:r>
              <a:rPr lang="pl-PL" b="0">
                <a:latin typeface="Times New Roman" pitchFamily="18" charset="0"/>
                <a:cs typeface="Times New Roman" pitchFamily="18" charset="0"/>
              </a:rPr>
              <a:t>Jeżeli bóle rwy kulszowej są mniejsze i rzadsze, przczulica w rejonie L-S zniknęła, można zaczynać ćw. wzmacniające. Jednym z najważniejszych i najsilniejszych mm zaliczanych do tej grupy, w oparciu o badania (Richardson,OSullivan) jest m.multifidus (wielodzielny). Od sprawności tego mięśnia zależy prawidłowe ustawienie oraz stabilizacja kręgosłupa. Kontroluje ruch między kręgami oraz ochrania cały segment wraz z dyskiem przed tzw siłami ścinającymi. Udowodniono, że na kilka mikrosekund przed wykonaniem ruchu ciała, mięsień napinając się usztywni kręgosłup zabezpieczając go podczas przemieszczania.</a:t>
            </a:r>
          </a:p>
          <a:p>
            <a:pPr eaLnBrk="0" hangingPunct="0"/>
            <a:r>
              <a:rPr lang="pl-PL" b="0">
                <a:latin typeface="Times New Roman" pitchFamily="18" charset="0"/>
                <a:cs typeface="Times New Roman" pitchFamily="18" charset="0"/>
              </a:rPr>
              <a:t>  </a:t>
            </a:r>
          </a:p>
        </p:txBody>
      </p:sp>
      <p:pic>
        <p:nvPicPr>
          <p:cNvPr id="44035" name="Picture 9" descr="https://upload.wikimedia.org/wikipedia/commons/4/4f/Multifidi.png"/>
          <p:cNvPicPr>
            <a:picLocks noChangeAspect="1" noChangeArrowheads="1"/>
          </p:cNvPicPr>
          <p:nvPr/>
        </p:nvPicPr>
        <p:blipFill>
          <a:blip r:embed="rId2" cstate="print"/>
          <a:srcRect/>
          <a:stretch>
            <a:fillRect/>
          </a:stretch>
        </p:blipFill>
        <p:spPr bwMode="auto">
          <a:xfrm>
            <a:off x="395288" y="1773238"/>
            <a:ext cx="2865437" cy="4584700"/>
          </a:xfrm>
          <a:prstGeom prst="rect">
            <a:avLst/>
          </a:prstGeom>
          <a:noFill/>
          <a:ln w="9525">
            <a:noFill/>
            <a:miter lim="800000"/>
            <a:headEnd/>
            <a:tailEnd/>
          </a:ln>
        </p:spPr>
      </p:pic>
      <p:sp>
        <p:nvSpPr>
          <p:cNvPr id="44036" name="Tytuł 1"/>
          <p:cNvSpPr>
            <a:spLocks noGrp="1"/>
          </p:cNvSpPr>
          <p:nvPr>
            <p:ph type="title"/>
          </p:nvPr>
        </p:nvSpPr>
        <p:spPr>
          <a:xfrm>
            <a:off x="457200" y="274638"/>
            <a:ext cx="8435975" cy="1143000"/>
          </a:xfrm>
        </p:spPr>
        <p:txBody>
          <a:bodyPr/>
          <a:lstStyle/>
          <a:p>
            <a:pPr algn="ctr"/>
            <a:r>
              <a:rPr lang="pl-PL" sz="4400" smtClean="0">
                <a:latin typeface="Times New Roman" pitchFamily="18" charset="0"/>
                <a:cs typeface="Times New Roman" pitchFamily="18" charset="0"/>
              </a:rPr>
              <a:t>MIĘSIEŃ .  WIELODZIELNY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a:xfrm>
            <a:off x="323850" y="2178050"/>
            <a:ext cx="8291513" cy="4679950"/>
          </a:xfrm>
        </p:spPr>
        <p:txBody>
          <a:bodyPr/>
          <a:lstStyle/>
          <a:p>
            <a:pPr eaLnBrk="1" hangingPunct="1">
              <a:lnSpc>
                <a:spcPct val="90000"/>
              </a:lnSpc>
              <a:buFont typeface="Wingdings" panose="05000000000000000000" pitchFamily="2" charset="2"/>
              <a:buNone/>
            </a:pPr>
            <a:r>
              <a:rPr lang="pl-PL" altLang="pl-PL" sz="2000" smtClean="0">
                <a:latin typeface="Times New Roman" panose="02020603050405020304" pitchFamily="18" charset="0"/>
              </a:rPr>
              <a:t>a) W budowie tkanki kostnej dostrzegamy u nasady  kości długiej tkankę kostną gąbczastą z beleczkami kostnymi ułożonymi a la akwedukt.</a:t>
            </a:r>
          </a:p>
          <a:p>
            <a:pPr eaLnBrk="1" hangingPunct="1">
              <a:lnSpc>
                <a:spcPct val="90000"/>
              </a:lnSpc>
              <a:buFont typeface="Wingdings" panose="05000000000000000000" pitchFamily="2" charset="2"/>
              <a:buNone/>
            </a:pPr>
            <a:r>
              <a:rPr lang="pl-PL" altLang="pl-PL" sz="2000" smtClean="0">
                <a:latin typeface="Times New Roman" panose="02020603050405020304" pitchFamily="18" charset="0"/>
              </a:rPr>
              <a:t>b) Między beleczkami znajduje się szpik kostny czerwony . Siły nacisku stymulują produkcję szpiku przez co wpływają na  produkcję czerwonych ciałek krwi.</a:t>
            </a:r>
          </a:p>
          <a:p>
            <a:pPr eaLnBrk="1" hangingPunct="1">
              <a:lnSpc>
                <a:spcPct val="90000"/>
              </a:lnSpc>
              <a:buFont typeface="Wingdings" panose="05000000000000000000" pitchFamily="2" charset="2"/>
              <a:buNone/>
            </a:pPr>
            <a:r>
              <a:rPr lang="pl-PL" altLang="pl-PL" sz="2000" smtClean="0">
                <a:latin typeface="Times New Roman" panose="02020603050405020304" pitchFamily="18" charset="0"/>
              </a:rPr>
              <a:t>c)  U pacjenta leżącego w łóżku nie ma sił nacisku i dlatego jest słaby , gdyż mniej erytrocytów wyłapuje mniej tlenu.           </a:t>
            </a:r>
          </a:p>
          <a:p>
            <a:pPr eaLnBrk="1" hangingPunct="1">
              <a:lnSpc>
                <a:spcPct val="90000"/>
              </a:lnSpc>
              <a:buFont typeface="Wingdings" panose="05000000000000000000" pitchFamily="2" charset="2"/>
              <a:buNone/>
            </a:pPr>
            <a:r>
              <a:rPr lang="pl-PL" altLang="pl-PL" sz="2000" smtClean="0">
                <a:latin typeface="Times New Roman" panose="02020603050405020304" pitchFamily="18" charset="0"/>
              </a:rPr>
              <a:t>d)  Podobnie jest w kosmosie, gdzie nie ma sił nacisku . Tam dochodzi do zaniku ok.40% masy tkanki kostnej i mięśniowej. Dlatego kosmonauta nie wyskakuje z kapsuły tylko jest z niej wyjmowany.</a:t>
            </a:r>
          </a:p>
          <a:p>
            <a:pPr eaLnBrk="1" hangingPunct="1">
              <a:lnSpc>
                <a:spcPct val="90000"/>
              </a:lnSpc>
              <a:buFont typeface="Wingdings" panose="05000000000000000000" pitchFamily="2" charset="2"/>
              <a:buNone/>
            </a:pPr>
            <a:r>
              <a:rPr lang="pl-PL" altLang="pl-PL" sz="2000" smtClean="0">
                <a:latin typeface="Times New Roman" panose="02020603050405020304" pitchFamily="18" charset="0"/>
              </a:rPr>
              <a:t>e) W dopingu  krwi EPO, pobrana krew w górach ( gdzie jest więcej sił nacisku, czyli więcej erytrocytów) zostaje sportowcowi wtłoczona na nizinach w okresie startowym. To turbodoładowanie pozwalało osiągać rekordy np. w biegach długodystansowych.</a:t>
            </a:r>
          </a:p>
        </p:txBody>
      </p:sp>
      <p:pic>
        <p:nvPicPr>
          <p:cNvPr id="16384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57875" y="0"/>
            <a:ext cx="2908300" cy="216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ole tekstowe 3"/>
          <p:cNvSpPr txBox="1"/>
          <p:nvPr/>
        </p:nvSpPr>
        <p:spPr>
          <a:xfrm>
            <a:off x="285750" y="214313"/>
            <a:ext cx="5000625" cy="64611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eaLnBrk="1" fontAlgn="auto" hangingPunct="1">
              <a:spcBef>
                <a:spcPts val="0"/>
              </a:spcBef>
              <a:spcAft>
                <a:spcPts val="0"/>
              </a:spcAft>
              <a:defRPr/>
            </a:pPr>
            <a:r>
              <a:rPr lang="pl-PL" sz="3600" b="1" dirty="0">
                <a:latin typeface="Times New Roman" pitchFamily="18" charset="0"/>
                <a:cs typeface="Times New Roman" pitchFamily="18" charset="0"/>
              </a:rPr>
              <a:t>KOŚC  GĄBCZASTA</a:t>
            </a:r>
          </a:p>
        </p:txBody>
      </p:sp>
    </p:spTree>
    <p:extLst>
      <p:ext uri="{BB962C8B-B14F-4D97-AF65-F5344CB8AC3E}">
        <p14:creationId xmlns="" xmlns:p14="http://schemas.microsoft.com/office/powerpoint/2010/main" val="27172155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3843"/>
                                        </p:tgtEl>
                                        <p:attrNameLst>
                                          <p:attrName>style.visibility</p:attrName>
                                        </p:attrNameLst>
                                      </p:cBhvr>
                                      <p:to>
                                        <p:strVal val="visible"/>
                                      </p:to>
                                    </p:set>
                                    <p:anim calcmode="lin" valueType="num">
                                      <p:cBhvr additive="base">
                                        <p:cTn id="7" dur="500" fill="hold"/>
                                        <p:tgtEl>
                                          <p:spTgt spid="163843"/>
                                        </p:tgtEl>
                                        <p:attrNameLst>
                                          <p:attrName>ppt_x</p:attrName>
                                        </p:attrNameLst>
                                      </p:cBhvr>
                                      <p:tavLst>
                                        <p:tav tm="0">
                                          <p:val>
                                            <p:strVal val="0-#ppt_w/2"/>
                                          </p:val>
                                        </p:tav>
                                        <p:tav tm="100000">
                                          <p:val>
                                            <p:strVal val="#ppt_x"/>
                                          </p:val>
                                        </p:tav>
                                      </p:tavLst>
                                    </p:anim>
                                    <p:anim calcmode="lin" valueType="num">
                                      <p:cBhvr additive="base">
                                        <p:cTn id="8" dur="500" fill="hold"/>
                                        <p:tgtEl>
                                          <p:spTgt spid="16384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42">
                                            <p:txEl>
                                              <p:pRg st="0" end="0"/>
                                            </p:txEl>
                                          </p:spTgt>
                                        </p:tgtEl>
                                        <p:attrNameLst>
                                          <p:attrName>style.visibility</p:attrName>
                                        </p:attrNameLst>
                                      </p:cBhvr>
                                      <p:to>
                                        <p:strVal val="visible"/>
                                      </p:to>
                                    </p:set>
                                    <p:anim calcmode="lin" valueType="num">
                                      <p:cBhvr additive="base">
                                        <p:cTn id="13" dur="500" fill="hold"/>
                                        <p:tgtEl>
                                          <p:spTgt spid="16384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4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42">
                                            <p:txEl>
                                              <p:pRg st="1" end="1"/>
                                            </p:txEl>
                                          </p:spTgt>
                                        </p:tgtEl>
                                        <p:attrNameLst>
                                          <p:attrName>style.visibility</p:attrName>
                                        </p:attrNameLst>
                                      </p:cBhvr>
                                      <p:to>
                                        <p:strVal val="visible"/>
                                      </p:to>
                                    </p:set>
                                    <p:anim calcmode="lin" valueType="num">
                                      <p:cBhvr additive="base">
                                        <p:cTn id="19" dur="500" fill="hold"/>
                                        <p:tgtEl>
                                          <p:spTgt spid="16384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4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42">
                                            <p:txEl>
                                              <p:pRg st="2" end="2"/>
                                            </p:txEl>
                                          </p:spTgt>
                                        </p:tgtEl>
                                        <p:attrNameLst>
                                          <p:attrName>style.visibility</p:attrName>
                                        </p:attrNameLst>
                                      </p:cBhvr>
                                      <p:to>
                                        <p:strVal val="visible"/>
                                      </p:to>
                                    </p:set>
                                    <p:anim calcmode="lin" valueType="num">
                                      <p:cBhvr additive="base">
                                        <p:cTn id="25" dur="500" fill="hold"/>
                                        <p:tgtEl>
                                          <p:spTgt spid="16384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4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3842">
                                            <p:txEl>
                                              <p:pRg st="3" end="3"/>
                                            </p:txEl>
                                          </p:spTgt>
                                        </p:tgtEl>
                                        <p:attrNameLst>
                                          <p:attrName>style.visibility</p:attrName>
                                        </p:attrNameLst>
                                      </p:cBhvr>
                                      <p:to>
                                        <p:strVal val="visible"/>
                                      </p:to>
                                    </p:set>
                                    <p:anim calcmode="lin" valueType="num">
                                      <p:cBhvr additive="base">
                                        <p:cTn id="31" dur="500" fill="hold"/>
                                        <p:tgtEl>
                                          <p:spTgt spid="16384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4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3842">
                                            <p:txEl>
                                              <p:pRg st="4" end="4"/>
                                            </p:txEl>
                                          </p:spTgt>
                                        </p:tgtEl>
                                        <p:attrNameLst>
                                          <p:attrName>style.visibility</p:attrName>
                                        </p:attrNameLst>
                                      </p:cBhvr>
                                      <p:to>
                                        <p:strVal val="visible"/>
                                      </p:to>
                                    </p:set>
                                    <p:anim calcmode="lin" valueType="num">
                                      <p:cBhvr additive="base">
                                        <p:cTn id="37" dur="500" fill="hold"/>
                                        <p:tgtEl>
                                          <p:spTgt spid="16384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42">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z3 1 20130511 2038286550"/>
          <p:cNvPicPr>
            <a:picLocks noChangeAspect="1" noChangeArrowheads="1"/>
          </p:cNvPicPr>
          <p:nvPr/>
        </p:nvPicPr>
        <p:blipFill>
          <a:blip r:embed="rId2" cstate="print"/>
          <a:srcRect/>
          <a:stretch>
            <a:fillRect/>
          </a:stretch>
        </p:blipFill>
        <p:spPr bwMode="auto">
          <a:xfrm>
            <a:off x="179388" y="1773238"/>
            <a:ext cx="3060700" cy="2297112"/>
          </a:xfrm>
          <a:prstGeom prst="rect">
            <a:avLst/>
          </a:prstGeom>
          <a:noFill/>
          <a:ln w="9525">
            <a:noFill/>
            <a:miter lim="800000"/>
            <a:headEnd/>
            <a:tailEnd/>
          </a:ln>
        </p:spPr>
      </p:pic>
      <p:sp>
        <p:nvSpPr>
          <p:cNvPr id="45059" name="Prostokąt 9"/>
          <p:cNvSpPr>
            <a:spLocks noChangeArrowheads="1"/>
          </p:cNvSpPr>
          <p:nvPr/>
        </p:nvSpPr>
        <p:spPr bwMode="auto">
          <a:xfrm>
            <a:off x="3348038" y="1989138"/>
            <a:ext cx="5795962" cy="2047875"/>
          </a:xfrm>
          <a:prstGeom prst="rect">
            <a:avLst/>
          </a:prstGeom>
          <a:noFill/>
          <a:ln w="9525">
            <a:noFill/>
            <a:miter lim="800000"/>
            <a:headEnd/>
            <a:tailEnd/>
          </a:ln>
        </p:spPr>
        <p:txBody>
          <a:bodyPr>
            <a:spAutoFit/>
          </a:bodyPr>
          <a:lstStyle/>
          <a:p>
            <a:pPr eaLnBrk="0" hangingPunct="0"/>
            <a:r>
              <a:rPr lang="pl-PL" sz="1600" b="0">
                <a:latin typeface="Times New Roman" pitchFamily="18" charset="0"/>
                <a:cs typeface="Times New Roman" pitchFamily="18" charset="0"/>
              </a:rPr>
              <a:t>Połóż się na plecach z nogami ugiętymi w kolanach, łokcie oprzyj o podłoże. Pod lędźwie podłóż wałek (np. ręcznik). Wypuść powietrze z brzucha, a następnie próbuj wciskać  odcinkiem L-S podkładkę w podłoże. Jeśli nie będzie sprawiać to problemu dodaj dociskanie łokci do podłoża. Poczujesz jak twoje całe plecy są napięte wraz ze stawami żuchwy. Utrzymaj napięcie 10 sekund i powtórz to 10-20 razy. Nie może wytwarzać się ból, jedynie możesz odczuwać zwykły brak siły. Odcinek ten jest bardzo osłabiony.</a:t>
            </a:r>
          </a:p>
        </p:txBody>
      </p:sp>
      <p:sp>
        <p:nvSpPr>
          <p:cNvPr id="45060" name="Tytuł 7"/>
          <p:cNvSpPr>
            <a:spLocks noGrp="1"/>
          </p:cNvSpPr>
          <p:nvPr>
            <p:ph type="title"/>
          </p:nvPr>
        </p:nvSpPr>
        <p:spPr>
          <a:xfrm>
            <a:off x="457200" y="274638"/>
            <a:ext cx="7931150" cy="1143000"/>
          </a:xfrm>
        </p:spPr>
        <p:txBody>
          <a:bodyPr/>
          <a:lstStyle/>
          <a:p>
            <a:pPr algn="ctr"/>
            <a:r>
              <a:rPr lang="pl-PL" sz="4000" smtClean="0">
                <a:latin typeface="Times New Roman" pitchFamily="18" charset="0"/>
                <a:cs typeface="Times New Roman" pitchFamily="18" charset="0"/>
              </a:rPr>
              <a:t>ĆWICZENIA  WZMACNIAJĄCE</a:t>
            </a:r>
          </a:p>
        </p:txBody>
      </p:sp>
      <p:pic>
        <p:nvPicPr>
          <p:cNvPr id="45061" name="Picture 3" descr="cz3 2 20130511 1396258700"/>
          <p:cNvPicPr>
            <a:picLocks noChangeAspect="1" noChangeArrowheads="1"/>
          </p:cNvPicPr>
          <p:nvPr/>
        </p:nvPicPr>
        <p:blipFill>
          <a:blip r:embed="rId3" cstate="print"/>
          <a:srcRect/>
          <a:stretch>
            <a:fillRect/>
          </a:stretch>
        </p:blipFill>
        <p:spPr bwMode="auto">
          <a:xfrm>
            <a:off x="179388" y="4292600"/>
            <a:ext cx="3097212" cy="2325688"/>
          </a:xfrm>
          <a:prstGeom prst="rect">
            <a:avLst/>
          </a:prstGeom>
          <a:noFill/>
          <a:ln w="9525">
            <a:noFill/>
            <a:miter lim="800000"/>
            <a:headEnd/>
            <a:tailEnd/>
          </a:ln>
        </p:spPr>
      </p:pic>
      <p:sp>
        <p:nvSpPr>
          <p:cNvPr id="45062" name="Rectangle 4"/>
          <p:cNvSpPr>
            <a:spLocks noChangeArrowheads="1"/>
          </p:cNvSpPr>
          <p:nvPr/>
        </p:nvSpPr>
        <p:spPr bwMode="auto">
          <a:xfrm>
            <a:off x="3348038" y="4508500"/>
            <a:ext cx="5616575" cy="1570038"/>
          </a:xfrm>
          <a:prstGeom prst="rect">
            <a:avLst/>
          </a:prstGeom>
          <a:noFill/>
          <a:ln w="9525">
            <a:noFill/>
            <a:miter lim="800000"/>
            <a:headEnd/>
            <a:tailEnd/>
          </a:ln>
        </p:spPr>
        <p:txBody>
          <a:bodyPr anchor="ctr">
            <a:spAutoFit/>
          </a:bodyPr>
          <a:lstStyle/>
          <a:p>
            <a:pPr eaLnBrk="0" hangingPunct="0"/>
            <a:r>
              <a:rPr lang="pl-PL" sz="1600" b="0">
                <a:latin typeface="Times New Roman" pitchFamily="18" charset="0"/>
                <a:cs typeface="Times New Roman" pitchFamily="18" charset="0"/>
              </a:rPr>
              <a:t>Kiedy czujemy się mocniejsi w odcinku L-S, można przejść do trudniejszej wersji ćwiczenia z uaktywnieniem tylnej grupy mięśni ud i pośladków. Wykorzystać można piłkę rehabilitacyjną, siedzisko fotela lub wersalki. Całość wykonujemy jak wyżej, jedynie dodajemy nacisk piętami na piłkę. Nastąpi dodatkowo napięcie ud.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3924300" y="384175"/>
            <a:ext cx="4859338" cy="1816100"/>
          </a:xfrm>
          <a:prstGeom prst="rect">
            <a:avLst/>
          </a:prstGeom>
          <a:noFill/>
          <a:ln w="9525">
            <a:noFill/>
            <a:miter lim="800000"/>
            <a:headEnd/>
            <a:tailEnd/>
          </a:ln>
        </p:spPr>
        <p:txBody>
          <a:bodyPr anchor="ctr">
            <a:spAutoFit/>
          </a:bodyPr>
          <a:lstStyle/>
          <a:p>
            <a:pPr eaLnBrk="0" hangingPunct="0"/>
            <a:r>
              <a:rPr lang="pl-PL" sz="1600" b="0">
                <a:latin typeface="Times New Roman" pitchFamily="18" charset="0"/>
                <a:cs typeface="Times New Roman" pitchFamily="18" charset="0"/>
              </a:rPr>
              <a:t>Mięsień wielodzielny można ćwiczyć także z mm brzucha. Skrzyżuj ręce na klatce piersiowej. Podczas dociskania kręgosłupa j/w w podłoże, staraj się unieść głowę wraz z łopatkami do góry. Poczujesz jak mm brzucha napinają się (prosty brzucha). Unoszenie głowy może być również na skos, aktywizują się wówczas mm skośne brzucha. Spróbuj także z piłką.</a:t>
            </a:r>
          </a:p>
        </p:txBody>
      </p:sp>
      <p:pic>
        <p:nvPicPr>
          <p:cNvPr id="46083" name="Picture 2" descr="cz3 3 20130511 1081514729"/>
          <p:cNvPicPr>
            <a:picLocks noChangeAspect="1" noChangeArrowheads="1"/>
          </p:cNvPicPr>
          <p:nvPr/>
        </p:nvPicPr>
        <p:blipFill>
          <a:blip r:embed="rId2" cstate="print"/>
          <a:srcRect/>
          <a:stretch>
            <a:fillRect/>
          </a:stretch>
        </p:blipFill>
        <p:spPr bwMode="auto">
          <a:xfrm>
            <a:off x="323850" y="260350"/>
            <a:ext cx="3330575" cy="2501900"/>
          </a:xfrm>
          <a:prstGeom prst="rect">
            <a:avLst/>
          </a:prstGeom>
          <a:noFill/>
          <a:ln w="9525">
            <a:noFill/>
            <a:miter lim="800000"/>
            <a:headEnd/>
            <a:tailEnd/>
          </a:ln>
        </p:spPr>
      </p:pic>
      <p:pic>
        <p:nvPicPr>
          <p:cNvPr id="46084" name="Picture 3" descr="wiczenie w dyskopati 1 20130511 1115111044"/>
          <p:cNvPicPr>
            <a:picLocks noChangeAspect="1" noChangeArrowheads="1"/>
          </p:cNvPicPr>
          <p:nvPr/>
        </p:nvPicPr>
        <p:blipFill>
          <a:blip r:embed="rId3" cstate="print"/>
          <a:srcRect/>
          <a:stretch>
            <a:fillRect/>
          </a:stretch>
        </p:blipFill>
        <p:spPr bwMode="auto">
          <a:xfrm>
            <a:off x="5580063" y="3573463"/>
            <a:ext cx="3330575" cy="2501900"/>
          </a:xfrm>
          <a:prstGeom prst="rect">
            <a:avLst/>
          </a:prstGeom>
          <a:noFill/>
          <a:ln w="9525">
            <a:noFill/>
            <a:miter lim="800000"/>
            <a:headEnd/>
            <a:tailEnd/>
          </a:ln>
        </p:spPr>
      </p:pic>
      <p:sp>
        <p:nvSpPr>
          <p:cNvPr id="46085" name="Rectangle 4"/>
          <p:cNvSpPr>
            <a:spLocks noChangeArrowheads="1"/>
          </p:cNvSpPr>
          <p:nvPr/>
        </p:nvSpPr>
        <p:spPr bwMode="auto">
          <a:xfrm>
            <a:off x="0" y="2872850"/>
            <a:ext cx="5508625" cy="3785652"/>
          </a:xfrm>
          <a:prstGeom prst="rect">
            <a:avLst/>
          </a:prstGeom>
          <a:noFill/>
          <a:ln w="9525">
            <a:noFill/>
            <a:miter lim="800000"/>
            <a:headEnd/>
            <a:tailEnd/>
          </a:ln>
        </p:spPr>
        <p:txBody>
          <a:bodyPr anchor="ctr">
            <a:spAutoFit/>
          </a:bodyPr>
          <a:lstStyle/>
          <a:p>
            <a:pPr eaLnBrk="0" hangingPunct="0"/>
            <a:r>
              <a:rPr lang="pl-PL" sz="1200" dirty="0">
                <a:cs typeface="Times New Roman" pitchFamily="18" charset="0"/>
              </a:rPr>
              <a:t> </a:t>
            </a:r>
            <a:r>
              <a:rPr lang="pl-PL" sz="1200" b="0" dirty="0">
                <a:cs typeface="Times New Roman" pitchFamily="18" charset="0"/>
              </a:rPr>
              <a:t> </a:t>
            </a:r>
            <a:r>
              <a:rPr lang="pl-PL" sz="1600" b="0" dirty="0">
                <a:latin typeface="Times New Roman" pitchFamily="18" charset="0"/>
                <a:cs typeface="Times New Roman" pitchFamily="18" charset="0"/>
              </a:rPr>
              <a:t>Na zakończenie ćwiczenie rozciągające m. czworoboczny lędźwi. Z obserwacji  terapeutów wynika, że przeciążenia i osłabienia tego mięśnia leżą u podstaw 80 % bólów pleców (pomijając nagłe urazy), które mogą rozwinąć się w poważniejsze jednostki chorobowe.</a:t>
            </a:r>
          </a:p>
          <a:p>
            <a:pPr eaLnBrk="0" hangingPunct="0"/>
            <a:r>
              <a:rPr lang="pl-PL" sz="1600" b="0" dirty="0">
                <a:latin typeface="Times New Roman" pitchFamily="18" charset="0"/>
                <a:cs typeface="Times New Roman" pitchFamily="18" charset="0"/>
              </a:rPr>
              <a:t>   Leżąc na </a:t>
            </a:r>
            <a:r>
              <a:rPr lang="pl-PL" sz="1600" b="0" dirty="0" smtClean="0">
                <a:latin typeface="Times New Roman" pitchFamily="18" charset="0"/>
                <a:cs typeface="Times New Roman" pitchFamily="18" charset="0"/>
              </a:rPr>
              <a:t>boku np. lewym  </a:t>
            </a:r>
            <a:r>
              <a:rPr lang="pl-PL" sz="1600" b="0" dirty="0">
                <a:latin typeface="Times New Roman" pitchFamily="18" charset="0"/>
                <a:cs typeface="Times New Roman" pitchFamily="18" charset="0"/>
              </a:rPr>
              <a:t>zginamy kolano </a:t>
            </a:r>
            <a:r>
              <a:rPr lang="pl-PL" sz="1600" b="0" dirty="0" smtClean="0">
                <a:latin typeface="Times New Roman" pitchFamily="18" charset="0"/>
                <a:cs typeface="Times New Roman" pitchFamily="18" charset="0"/>
              </a:rPr>
              <a:t> prawe i </a:t>
            </a:r>
            <a:r>
              <a:rPr lang="pl-PL" sz="1600" b="0" dirty="0">
                <a:latin typeface="Times New Roman" pitchFamily="18" charset="0"/>
                <a:cs typeface="Times New Roman" pitchFamily="18" charset="0"/>
              </a:rPr>
              <a:t>dotykamy podłoża. Całą kończynę górną </a:t>
            </a:r>
            <a:r>
              <a:rPr lang="pl-PL" sz="1600" b="0" dirty="0" smtClean="0">
                <a:latin typeface="Times New Roman" pitchFamily="18" charset="0"/>
                <a:cs typeface="Times New Roman" pitchFamily="18" charset="0"/>
              </a:rPr>
              <a:t> prawą  odchylamy </a:t>
            </a:r>
            <a:r>
              <a:rPr lang="pl-PL" sz="1600" b="0" dirty="0">
                <a:latin typeface="Times New Roman" pitchFamily="18" charset="0"/>
                <a:cs typeface="Times New Roman" pitchFamily="18" charset="0"/>
              </a:rPr>
              <a:t>do tyłu i pozostawiamy sile ciężkości, aby swobodnie opadała. W zależności od wielkości skrętu poczujesz rozciąganie od łopatek do stawów biodrowych. Stosować to ok 3-4 min, na każdym boku.</a:t>
            </a:r>
          </a:p>
          <a:p>
            <a:pPr eaLnBrk="0" hangingPunct="0"/>
            <a:r>
              <a:rPr lang="pl-PL" sz="1600" b="0" dirty="0">
                <a:latin typeface="Times New Roman" pitchFamily="18" charset="0"/>
                <a:cs typeface="Times New Roman" pitchFamily="18" charset="0"/>
              </a:rPr>
              <a:t>   WAZNE! W trakcie wykorzystywania powyższych informacji lub wykonywania ćwiczeń powinno się być pod kontrolą lekarza lub fizjoterapeuty, który skoryguje i włączy odpowiednie postępowanie rehabilitacyjne do leczenia twojej choroby.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zawartości 4"/>
          <p:cNvSpPr>
            <a:spLocks noGrp="1"/>
          </p:cNvSpPr>
          <p:nvPr>
            <p:ph sz="quarter" idx="3"/>
          </p:nvPr>
        </p:nvSpPr>
        <p:spPr>
          <a:xfrm>
            <a:off x="539750" y="0"/>
            <a:ext cx="8064500" cy="765175"/>
          </a:xfrm>
        </p:spPr>
        <p:txBody>
          <a:bodyPr/>
          <a:lstStyle/>
          <a:p>
            <a:pPr>
              <a:buFont typeface="Wingdings 2" pitchFamily="18" charset="2"/>
              <a:buNone/>
            </a:pPr>
            <a:r>
              <a:rPr lang="pl-PL" sz="3200" smtClean="0">
                <a:latin typeface="Times New Roman" pitchFamily="18" charset="0"/>
                <a:cs typeface="Times New Roman" pitchFamily="18" charset="0"/>
              </a:rPr>
              <a:t>DYSKOPATIA  A  GORSET  MIĘŚNIOWY</a:t>
            </a:r>
          </a:p>
        </p:txBody>
      </p:sp>
      <p:sp>
        <p:nvSpPr>
          <p:cNvPr id="47107" name="Rectangle 1"/>
          <p:cNvSpPr>
            <a:spLocks noChangeArrowheads="1"/>
          </p:cNvSpPr>
          <p:nvPr/>
        </p:nvSpPr>
        <p:spPr bwMode="auto">
          <a:xfrm>
            <a:off x="0" y="473075"/>
            <a:ext cx="9144000" cy="6494463"/>
          </a:xfrm>
          <a:prstGeom prst="rect">
            <a:avLst/>
          </a:prstGeom>
          <a:noFill/>
          <a:ln w="9525">
            <a:noFill/>
            <a:miter lim="800000"/>
            <a:headEnd/>
            <a:tailEnd/>
          </a:ln>
        </p:spPr>
        <p:txBody>
          <a:bodyPr anchor="ctr">
            <a:spAutoFit/>
          </a:bodyPr>
          <a:lstStyle/>
          <a:p>
            <a:pPr eaLnBrk="0" hangingPunct="0"/>
            <a:r>
              <a:rPr lang="pl-PL" sz="1600" b="0">
                <a:latin typeface="Times New Roman" pitchFamily="18" charset="0"/>
                <a:cs typeface="Times New Roman" pitchFamily="18" charset="0"/>
              </a:rPr>
              <a:t>     Podczas wizyt w gabinetach lekarskich, gdzie zdiagnozowano dyskopatię, często słyszymy między innymi zaleceniami, informację na temat ćwiczeń tzw gorsetu mięśniowego. Jest to potocznie zwana grupa mm brzucha i pleców, które mają na celu stabilizację kręgosłupa. Niby proste, ale .....</a:t>
            </a:r>
          </a:p>
          <a:p>
            <a:pPr eaLnBrk="0" hangingPunct="0"/>
            <a:r>
              <a:rPr lang="pl-PL" sz="1600" b="0">
                <a:latin typeface="Times New Roman" pitchFamily="18" charset="0"/>
                <a:cs typeface="Times New Roman" pitchFamily="18" charset="0"/>
              </a:rPr>
              <a:t>     Problem leży w mechanizmach obronnych naszego organizmu. Każdy uraz (tu wypadnięcie dysku) doprowadza do zmian we wzorcu ruchowym. Wszystkie mięśnie, których ruch może nasilać uszkodzenie, zostają osłabione i porażone (hipotoniczne) zaś mięśnie których czynności zabezpieczą przed zaostrzeniem stanu zapalnego stają się hipertoniczne (wzmożone napięcie). Jest to bardzo logiczny mechanizm, który chce zabezpieczyć źródło urazu, poprzez unieruchomienie grup mięśniowych. Zjawisko to nosi nazwę: nocyceptywny somatomotoryczny efekt blokowania (wg Bruggera). Chory odczuwa ból i osłabienie w mm porażonych oraz nadmierną sztywność i napięcie w mm hipertonicznych. Dodatkowo w mięśniach nadmiernie naprężonych znajdują się miogelozy, które są źródłem opisanej reakcji nocyceptywnej, powodującej narastanie objawów. Tworzy się zamknięte koło.Dyskopatia jako uraz podlega tym samym prawom. Dzięki zrozumieniu sytuacji można wytłumaczyć dlaczego nie da się wyćwiczyć tzw gorsetu mięśniowego. Dyskopatia powstaje, głównie poprzez przodopochylenie ciała. Dysk stale wypychany jest do tyłu,aż siły działające doprowadzą do rozerwania pierścienia włóknistego i przesunięcia się do tyłu jądra miażdżystego. Ruch pochylenia do przodu kontroluje w głównej mierze mięsień prosty brzucha . Zgodnie z reakcją nocyceptywną opisaną powyżej, mięsień ten zostanie porażony i osłabiony, aby osoba z dyskopatią nie wykonywała ruchu, który jej szkodzi. Jednocześnie następuje wzmożone napięcie mm. grzbietu, które ma dodatkowo przeciwdziałać przodopochyleniu. Sytuacja ta, utrzymywać się będzie tak długo, jak długo mamy wysunięty dysk.W tej sytuacji, każde ćwiczenia mm brzucha, bez wzgędu na ilość powtórzeń i intensywność nie dadzą żadnych efektów.Zwiększy się tylko ból i dyskomfort a organizm i tak zniweluje do punktu wyjścia siłe ćwiczonych mięśni.</a:t>
            </a:r>
          </a:p>
          <a:p>
            <a:r>
              <a:rPr lang="pl-PL" sz="1600" b="0">
                <a:latin typeface="Times New Roman" pitchFamily="18" charset="0"/>
                <a:cs typeface="Times New Roman" pitchFamily="18" charset="0"/>
              </a:rPr>
              <a:t>  Ćwiczenia tzw. gorsetu mięśniowego powinno zatem rozpocząć się zaraz po pierwszych objawach powrotu jądra miażdżystego do centrum pierścienia lub (przy braku objawów bólowych) razem z terapią (np. McKenzie). Świadczyć o tym będzie objaw centralizacji (wg McKenzie) oraz ustępowanie objawów neurologicznych</a:t>
            </a:r>
            <a:r>
              <a:rPr lang="pl-PL" sz="1400" b="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395288" y="4240213"/>
            <a:ext cx="8569325" cy="1920875"/>
          </a:xfrm>
          <a:prstGeom prst="rect">
            <a:avLst/>
          </a:prstGeom>
          <a:noFill/>
          <a:ln w="9525">
            <a:noFill/>
            <a:miter lim="800000"/>
            <a:headEnd/>
            <a:tailEnd/>
          </a:ln>
        </p:spPr>
        <p:txBody>
          <a:bodyPr anchor="ctr">
            <a:spAutoFit/>
          </a:bodyPr>
          <a:lstStyle/>
          <a:p>
            <a:pPr eaLnBrk="0" hangingPunct="0"/>
            <a:r>
              <a:rPr lang="pl-PL" sz="2000" b="0">
                <a:cs typeface="Times New Roman" pitchFamily="18" charset="0"/>
              </a:rPr>
              <a:t>Przykładowe ćwiczenie.Połóż się na plecach</a:t>
            </a:r>
            <a:r>
              <a:rPr lang="pl-PL" sz="2000" b="0">
                <a:latin typeface="Arial" charset="0"/>
                <a:cs typeface="Times New Roman" pitchFamily="18" charset="0"/>
              </a:rPr>
              <a:t> -</a:t>
            </a:r>
            <a:r>
              <a:rPr lang="pl-PL" sz="2000" b="0">
                <a:cs typeface="Times New Roman" pitchFamily="18" charset="0"/>
              </a:rPr>
              <a:t>ugnij nogi w kolanach</a:t>
            </a:r>
            <a:r>
              <a:rPr lang="pl-PL" sz="2000" b="0">
                <a:latin typeface="Arial" charset="0"/>
                <a:cs typeface="Times New Roman" pitchFamily="18" charset="0"/>
              </a:rPr>
              <a:t> </a:t>
            </a:r>
            <a:r>
              <a:rPr lang="pl-PL" sz="2000" b="0">
                <a:cs typeface="Times New Roman" pitchFamily="18" charset="0"/>
              </a:rPr>
              <a:t>Dłonie skrzyżuj na klatce piersiowej.</a:t>
            </a:r>
            <a:endParaRPr lang="pl-PL" sz="2000" b="0"/>
          </a:p>
          <a:p>
            <a:pPr eaLnBrk="0" hangingPunct="0"/>
            <a:r>
              <a:rPr lang="pl-PL" sz="2000" b="0">
                <a:cs typeface="Times New Roman" pitchFamily="18" charset="0"/>
              </a:rPr>
              <a:t>Dociskając odcinek L-S kręgosłupa, unieś głowę i łopatki.</a:t>
            </a:r>
            <a:r>
              <a:rPr lang="pl-PL" sz="2000" b="0">
                <a:latin typeface="Arial" charset="0"/>
                <a:cs typeface="Times New Roman" pitchFamily="18" charset="0"/>
              </a:rPr>
              <a:t> </a:t>
            </a:r>
            <a:r>
              <a:rPr lang="pl-PL" sz="2000" b="0">
                <a:cs typeface="Times New Roman" pitchFamily="18" charset="0"/>
              </a:rPr>
              <a:t>Utrzymuj przez kilka sekund.</a:t>
            </a:r>
            <a:r>
              <a:rPr lang="pl-PL" sz="2000" b="0">
                <a:latin typeface="Arial" charset="0"/>
                <a:cs typeface="Times New Roman" pitchFamily="18" charset="0"/>
              </a:rPr>
              <a:t> </a:t>
            </a:r>
            <a:r>
              <a:rPr lang="pl-PL" sz="2000" b="0">
                <a:cs typeface="Times New Roman" pitchFamily="18" charset="0"/>
              </a:rPr>
              <a:t>Poczujesz jak napina się m.prosty brzucha.</a:t>
            </a:r>
            <a:r>
              <a:rPr lang="pl-PL" sz="2000" b="0">
                <a:latin typeface="Arial" charset="0"/>
                <a:cs typeface="Times New Roman" pitchFamily="18" charset="0"/>
              </a:rPr>
              <a:t> </a:t>
            </a:r>
            <a:r>
              <a:rPr lang="pl-PL" sz="2000" b="0">
                <a:cs typeface="Times New Roman" pitchFamily="18" charset="0"/>
              </a:rPr>
              <a:t>Docisk odcinka L-S powoduje stabilizację kręgosłupa przez co reakcja nocyceptywna blokująca wzmacnianie siły mięśniowej ulega osłabieniu.</a:t>
            </a:r>
            <a:endParaRPr lang="pl-PL" sz="2000" b="0"/>
          </a:p>
        </p:txBody>
      </p:sp>
      <p:pic>
        <p:nvPicPr>
          <p:cNvPr id="48131" name="Picture 2" descr="cz3 3 20130511 1081514729"/>
          <p:cNvPicPr>
            <a:picLocks noChangeAspect="1" noChangeArrowheads="1"/>
          </p:cNvPicPr>
          <p:nvPr/>
        </p:nvPicPr>
        <p:blipFill>
          <a:blip r:embed="rId2" cstate="print"/>
          <a:srcRect/>
          <a:stretch>
            <a:fillRect/>
          </a:stretch>
        </p:blipFill>
        <p:spPr bwMode="auto">
          <a:xfrm>
            <a:off x="5076825" y="1341438"/>
            <a:ext cx="3330575" cy="2501900"/>
          </a:xfrm>
          <a:prstGeom prst="rect">
            <a:avLst/>
          </a:prstGeom>
          <a:noFill/>
          <a:ln w="9525">
            <a:noFill/>
            <a:miter lim="800000"/>
            <a:headEnd/>
            <a:tailEnd/>
          </a:ln>
        </p:spPr>
      </p:pic>
      <p:sp>
        <p:nvSpPr>
          <p:cNvPr id="48132" name="pole tekstowe 3"/>
          <p:cNvSpPr txBox="1">
            <a:spLocks noChangeArrowheads="1"/>
          </p:cNvSpPr>
          <p:nvPr/>
        </p:nvSpPr>
        <p:spPr bwMode="auto">
          <a:xfrm>
            <a:off x="0" y="333375"/>
            <a:ext cx="5867400" cy="1076325"/>
          </a:xfrm>
          <a:prstGeom prst="rect">
            <a:avLst/>
          </a:prstGeom>
          <a:noFill/>
          <a:ln w="9525">
            <a:noFill/>
            <a:miter lim="800000"/>
            <a:headEnd/>
            <a:tailEnd/>
          </a:ln>
        </p:spPr>
        <p:txBody>
          <a:bodyPr>
            <a:spAutoFit/>
          </a:bodyPr>
          <a:lstStyle/>
          <a:p>
            <a:pPr algn="ctr"/>
            <a:r>
              <a:rPr lang="pl-PL" sz="3200"/>
              <a:t>WZMACNIANIE  GORSETU  MIĘŚNIOWEGO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Grp="1" noChangeAspect="1" noChangeArrowheads="1"/>
          </p:cNvPicPr>
          <p:nvPr>
            <p:ph idx="1"/>
          </p:nvPr>
        </p:nvPicPr>
        <p:blipFill>
          <a:blip r:embed="rId2" cstate="print"/>
          <a:srcRect/>
          <a:stretch>
            <a:fillRect/>
          </a:stretch>
        </p:blipFill>
        <p:spPr>
          <a:xfrm>
            <a:off x="2195513" y="1412875"/>
            <a:ext cx="4608512" cy="2365375"/>
          </a:xfrm>
          <a:noFill/>
        </p:spPr>
      </p:pic>
      <p:sp>
        <p:nvSpPr>
          <p:cNvPr id="49155" name="Rectangle 3"/>
          <p:cNvSpPr>
            <a:spLocks noChangeArrowheads="1"/>
          </p:cNvSpPr>
          <p:nvPr/>
        </p:nvSpPr>
        <p:spPr bwMode="auto">
          <a:xfrm>
            <a:off x="1357313" y="404813"/>
            <a:ext cx="6643687" cy="523875"/>
          </a:xfrm>
          <a:prstGeom prst="rect">
            <a:avLst/>
          </a:prstGeom>
          <a:noFill/>
          <a:ln w="9525">
            <a:noFill/>
            <a:miter lim="800000"/>
            <a:headEnd/>
            <a:tailEnd/>
          </a:ln>
        </p:spPr>
        <p:txBody>
          <a:bodyPr>
            <a:spAutoFit/>
          </a:bodyPr>
          <a:lstStyle/>
          <a:p>
            <a:pPr>
              <a:spcBef>
                <a:spcPct val="50000"/>
              </a:spcBef>
            </a:pPr>
            <a:r>
              <a:rPr lang="pl-PL" sz="2800">
                <a:latin typeface="Times New Roman" pitchFamily="18" charset="0"/>
                <a:cs typeface="Times New Roman" pitchFamily="18" charset="0"/>
              </a:rPr>
              <a:t>REFLEKSOTERAPIA  -  ZARYS</a:t>
            </a:r>
          </a:p>
        </p:txBody>
      </p:sp>
      <p:sp>
        <p:nvSpPr>
          <p:cNvPr id="117764" name="Rectangle 4"/>
          <p:cNvSpPr>
            <a:spLocks noChangeArrowheads="1"/>
          </p:cNvSpPr>
          <p:nvPr/>
        </p:nvSpPr>
        <p:spPr bwMode="auto">
          <a:xfrm>
            <a:off x="539750" y="3933825"/>
            <a:ext cx="8280400" cy="2282825"/>
          </a:xfrm>
          <a:prstGeom prst="rect">
            <a:avLst/>
          </a:prstGeom>
          <a:noFill/>
          <a:ln w="9525">
            <a:noFill/>
            <a:miter lim="800000"/>
            <a:headEnd/>
            <a:tailEnd/>
          </a:ln>
          <a:effectLst/>
        </p:spPr>
        <p:txBody>
          <a:bodyPr>
            <a:spAutoFit/>
          </a:bodyPr>
          <a:lstStyle/>
          <a:p>
            <a:pPr>
              <a:defRPr/>
            </a:pPr>
            <a:r>
              <a:rPr lang="pl-PL" sz="2400" b="0">
                <a:effectLst>
                  <a:outerShdw blurRad="38100" dist="38100" dir="2700000" algn="tl">
                    <a:srgbClr val="000000"/>
                  </a:outerShdw>
                </a:effectLst>
                <a:latin typeface="Times New Roman" pitchFamily="18" charset="0"/>
              </a:rPr>
              <a:t>     W wyniku ucisku na nerwy odchodzące od rdzenia, przez element przesuniętego kręgu, dochodzi do dysfunkcji tkanki miękkiej lub narządu wewnętrznego. Zajmuje się tym refleksoterapia. Ma to miejsce w momencie tzw. Zablokowania kręgosłupa (objawem jest ograniczenie ruchu).</a:t>
            </a:r>
          </a:p>
          <a:p>
            <a:pPr>
              <a:defRPr/>
            </a:pPr>
            <a:r>
              <a:rPr lang="pl-PL" sz="2400" b="0">
                <a:effectLst>
                  <a:outerShdw blurRad="38100" dist="38100" dir="2700000" algn="tl">
                    <a:srgbClr val="000000"/>
                  </a:outerShdw>
                </a:effectLst>
                <a:latin typeface="Times New Roman" pitchFamily="18" charset="0"/>
              </a:rPr>
              <a:t>     Odblokowując kręgosłup, przywracamy zaburzone funkcje.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additive="base">
                                        <p:cTn id="7" dur="500" fill="hold"/>
                                        <p:tgtEl>
                                          <p:spTgt spid="117762"/>
                                        </p:tgtEl>
                                        <p:attrNameLst>
                                          <p:attrName>ppt_x</p:attrName>
                                        </p:attrNameLst>
                                      </p:cBhvr>
                                      <p:tavLst>
                                        <p:tav tm="0">
                                          <p:val>
                                            <p:strVal val="#ppt_x"/>
                                          </p:val>
                                        </p:tav>
                                        <p:tav tm="100000">
                                          <p:val>
                                            <p:strVal val="#ppt_x"/>
                                          </p:val>
                                        </p:tav>
                                      </p:tavLst>
                                    </p:anim>
                                    <p:anim calcmode="lin" valueType="num">
                                      <p:cBhvr additive="base">
                                        <p:cTn id="8" dur="500" fill="hold"/>
                                        <p:tgtEl>
                                          <p:spTgt spid="1177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kregi+dyski"/>
          <p:cNvPicPr>
            <a:picLocks noChangeAspect="1" noChangeArrowheads="1"/>
          </p:cNvPicPr>
          <p:nvPr/>
        </p:nvPicPr>
        <p:blipFill>
          <a:blip r:embed="rId3" cstate="print"/>
          <a:srcRect/>
          <a:stretch>
            <a:fillRect/>
          </a:stretch>
        </p:blipFill>
        <p:spPr bwMode="auto">
          <a:xfrm>
            <a:off x="2987675" y="425450"/>
            <a:ext cx="5761038" cy="6027738"/>
          </a:xfrm>
          <a:prstGeom prst="rect">
            <a:avLst/>
          </a:prstGeom>
          <a:noFill/>
          <a:ln w="9525">
            <a:noFill/>
            <a:miter lim="800000"/>
            <a:headEnd/>
            <a:tailEnd/>
          </a:ln>
        </p:spPr>
      </p:pic>
      <p:sp>
        <p:nvSpPr>
          <p:cNvPr id="50179" name="Text Box 3"/>
          <p:cNvSpPr txBox="1">
            <a:spLocks noChangeArrowheads="1"/>
          </p:cNvSpPr>
          <p:nvPr/>
        </p:nvSpPr>
        <p:spPr bwMode="auto">
          <a:xfrm>
            <a:off x="179388" y="333375"/>
            <a:ext cx="3024187" cy="1465263"/>
          </a:xfrm>
          <a:prstGeom prst="rect">
            <a:avLst/>
          </a:prstGeom>
          <a:noFill/>
          <a:ln w="9525">
            <a:noFill/>
            <a:miter lim="800000"/>
            <a:headEnd/>
            <a:tailEnd/>
          </a:ln>
        </p:spPr>
        <p:txBody>
          <a:bodyPr>
            <a:spAutoFit/>
          </a:bodyPr>
          <a:lstStyle/>
          <a:p>
            <a:pPr>
              <a:spcBef>
                <a:spcPct val="50000"/>
              </a:spcBef>
            </a:pPr>
            <a:r>
              <a:rPr kumimoji="1" lang="pl-PL" b="0">
                <a:latin typeface="Times New Roman" pitchFamily="18" charset="0"/>
              </a:rPr>
              <a:t>Podczas normalnego zgięcia zawartość krążka międzykręgowego przemieszcza się z przedniej części krążka do tyłu</a:t>
            </a:r>
          </a:p>
        </p:txBody>
      </p:sp>
      <p:sp>
        <p:nvSpPr>
          <p:cNvPr id="50180" name="Text Box 4"/>
          <p:cNvSpPr txBox="1">
            <a:spLocks noChangeArrowheads="1"/>
          </p:cNvSpPr>
          <p:nvPr/>
        </p:nvSpPr>
        <p:spPr bwMode="auto">
          <a:xfrm>
            <a:off x="6084888" y="2266950"/>
            <a:ext cx="2808287" cy="457200"/>
          </a:xfrm>
          <a:prstGeom prst="rect">
            <a:avLst/>
          </a:prstGeom>
          <a:noFill/>
          <a:ln w="9525">
            <a:noFill/>
            <a:miter lim="800000"/>
            <a:headEnd/>
            <a:tailEnd/>
          </a:ln>
        </p:spPr>
        <p:txBody>
          <a:bodyPr>
            <a:spAutoFit/>
          </a:bodyPr>
          <a:lstStyle/>
          <a:p>
            <a:pPr>
              <a:spcBef>
                <a:spcPct val="50000"/>
              </a:spcBef>
            </a:pPr>
            <a:endParaRPr kumimoji="1" lang="pl-PL" sz="2400" b="0">
              <a:latin typeface="Times New Roman" pitchFamily="18" charset="0"/>
            </a:endParaRPr>
          </a:p>
        </p:txBody>
      </p:sp>
      <p:sp>
        <p:nvSpPr>
          <p:cNvPr id="50181" name="Text Box 5"/>
          <p:cNvSpPr txBox="1">
            <a:spLocks noChangeArrowheads="1"/>
          </p:cNvSpPr>
          <p:nvPr/>
        </p:nvSpPr>
        <p:spPr bwMode="auto">
          <a:xfrm>
            <a:off x="6084888" y="2205038"/>
            <a:ext cx="3059112" cy="457200"/>
          </a:xfrm>
          <a:prstGeom prst="rect">
            <a:avLst/>
          </a:prstGeom>
          <a:noFill/>
          <a:ln w="9525">
            <a:noFill/>
            <a:miter lim="800000"/>
            <a:headEnd/>
            <a:tailEnd/>
          </a:ln>
        </p:spPr>
        <p:txBody>
          <a:bodyPr>
            <a:spAutoFit/>
          </a:bodyPr>
          <a:lstStyle/>
          <a:p>
            <a:pPr>
              <a:spcBef>
                <a:spcPct val="50000"/>
              </a:spcBef>
            </a:pPr>
            <a:endParaRPr kumimoji="1" lang="pl-PL" sz="2400" b="0">
              <a:solidFill>
                <a:schemeClr val="bg1"/>
              </a:solidFill>
              <a:latin typeface="Times New Roman" pitchFamily="18" charset="0"/>
            </a:endParaRPr>
          </a:p>
        </p:txBody>
      </p:sp>
      <p:sp>
        <p:nvSpPr>
          <p:cNvPr id="50182" name="Text Box 6"/>
          <p:cNvSpPr txBox="1">
            <a:spLocks noChangeArrowheads="1"/>
          </p:cNvSpPr>
          <p:nvPr/>
        </p:nvSpPr>
        <p:spPr bwMode="auto">
          <a:xfrm>
            <a:off x="5724525" y="2205038"/>
            <a:ext cx="2016125" cy="304800"/>
          </a:xfrm>
          <a:prstGeom prst="rect">
            <a:avLst/>
          </a:prstGeom>
          <a:noFill/>
          <a:ln w="9525">
            <a:noFill/>
            <a:miter lim="800000"/>
            <a:headEnd/>
            <a:tailEnd/>
          </a:ln>
        </p:spPr>
        <p:txBody>
          <a:bodyPr>
            <a:spAutoFit/>
          </a:bodyPr>
          <a:lstStyle/>
          <a:p>
            <a:pPr>
              <a:spcBef>
                <a:spcPct val="50000"/>
              </a:spcBef>
            </a:pPr>
            <a:r>
              <a:rPr kumimoji="1" lang="pl-PL" sz="1400" b="0">
                <a:solidFill>
                  <a:schemeClr val="bg1"/>
                </a:solidFill>
                <a:latin typeface="Times New Roman" pitchFamily="18" charset="0"/>
              </a:rPr>
              <a:t>Fizjologiczne zgięcie</a:t>
            </a:r>
          </a:p>
        </p:txBody>
      </p:sp>
      <p:sp>
        <p:nvSpPr>
          <p:cNvPr id="50183" name="Text Box 7"/>
          <p:cNvSpPr txBox="1">
            <a:spLocks noChangeArrowheads="1"/>
          </p:cNvSpPr>
          <p:nvPr/>
        </p:nvSpPr>
        <p:spPr bwMode="auto">
          <a:xfrm>
            <a:off x="179388" y="3429000"/>
            <a:ext cx="2663825" cy="3148013"/>
          </a:xfrm>
          <a:prstGeom prst="rect">
            <a:avLst/>
          </a:prstGeom>
          <a:noFill/>
          <a:ln w="9525">
            <a:noFill/>
            <a:miter lim="800000"/>
            <a:headEnd/>
            <a:tailEnd/>
          </a:ln>
        </p:spPr>
        <p:txBody>
          <a:bodyPr>
            <a:spAutoFit/>
          </a:bodyPr>
          <a:lstStyle/>
          <a:p>
            <a:pPr>
              <a:spcBef>
                <a:spcPct val="50000"/>
              </a:spcBef>
            </a:pPr>
            <a:r>
              <a:rPr kumimoji="1" lang="pl-PL" sz="1600" b="0">
                <a:latin typeface="Times New Roman" pitchFamily="18" charset="0"/>
              </a:rPr>
              <a:t>Niefizjologiczne  zgięcie  </a:t>
            </a:r>
          </a:p>
          <a:p>
            <a:pPr>
              <a:spcBef>
                <a:spcPct val="50000"/>
              </a:spcBef>
            </a:pPr>
            <a:r>
              <a:rPr kumimoji="1" lang="pl-PL" sz="1600" b="0">
                <a:latin typeface="Times New Roman" pitchFamily="18" charset="0"/>
              </a:rPr>
              <a:t>Jeżeli stawy między-wyrostkowe są zablokowane lub ograniczona jest ich ruchomość, trzony kręgowe mogą zbliżyć się do siebie z przodu, ale nie mogą oddalić się od siebie z tyłu. Powoduje to nadmierne uwypuklenie  krążka lub nieznośny ból spo-wodowany naciskiem na tylną ścianę krążka.</a:t>
            </a:r>
          </a:p>
        </p:txBody>
      </p:sp>
      <p:sp>
        <p:nvSpPr>
          <p:cNvPr id="50184" name="Text Box 8"/>
          <p:cNvSpPr txBox="1">
            <a:spLocks noChangeArrowheads="1"/>
          </p:cNvSpPr>
          <p:nvPr/>
        </p:nvSpPr>
        <p:spPr bwMode="auto">
          <a:xfrm>
            <a:off x="5219700" y="5013325"/>
            <a:ext cx="2520950" cy="366713"/>
          </a:xfrm>
          <a:prstGeom prst="rect">
            <a:avLst/>
          </a:prstGeom>
          <a:noFill/>
          <a:ln w="9525">
            <a:noFill/>
            <a:miter lim="800000"/>
            <a:headEnd/>
            <a:tailEnd/>
          </a:ln>
        </p:spPr>
        <p:txBody>
          <a:bodyPr>
            <a:spAutoFit/>
          </a:bodyPr>
          <a:lstStyle/>
          <a:p>
            <a:pPr>
              <a:spcBef>
                <a:spcPct val="50000"/>
              </a:spcBef>
            </a:pPr>
            <a:endParaRPr lang="pl-PL" b="0"/>
          </a:p>
        </p:txBody>
      </p:sp>
      <p:sp>
        <p:nvSpPr>
          <p:cNvPr id="50185" name="Text Box 9"/>
          <p:cNvSpPr txBox="1">
            <a:spLocks noChangeArrowheads="1"/>
          </p:cNvSpPr>
          <p:nvPr/>
        </p:nvSpPr>
        <p:spPr bwMode="auto">
          <a:xfrm>
            <a:off x="5724525" y="981075"/>
            <a:ext cx="3419475" cy="1465263"/>
          </a:xfrm>
          <a:prstGeom prst="rect">
            <a:avLst/>
          </a:prstGeom>
          <a:solidFill>
            <a:schemeClr val="bg1"/>
          </a:solidFill>
          <a:ln w="9525">
            <a:noFill/>
            <a:miter lim="800000"/>
            <a:headEnd/>
            <a:tailEnd/>
          </a:ln>
        </p:spPr>
        <p:txBody>
          <a:bodyPr>
            <a:spAutoFit/>
          </a:bodyPr>
          <a:lstStyle/>
          <a:p>
            <a:pPr>
              <a:spcBef>
                <a:spcPct val="50000"/>
              </a:spcBef>
            </a:pPr>
            <a:r>
              <a:rPr lang="pl-PL" sz="4400" b="0">
                <a:latin typeface="Times New Roman" pitchFamily="18" charset="0"/>
              </a:rPr>
              <a:t>    </a:t>
            </a:r>
            <a:r>
              <a:rPr lang="pl-PL" sz="4800">
                <a:latin typeface="Times New Roman" pitchFamily="18" charset="0"/>
              </a:rPr>
              <a:t>ZGIĘCIE</a:t>
            </a:r>
          </a:p>
          <a:p>
            <a:pPr>
              <a:spcBef>
                <a:spcPct val="50000"/>
              </a:spcBef>
            </a:pPr>
            <a:r>
              <a:rPr lang="pl-PL" sz="2800">
                <a:latin typeface="Times New Roman" pitchFamily="18" charset="0"/>
              </a:rPr>
              <a:t>   FIZJOLOGICZNE</a:t>
            </a:r>
          </a:p>
        </p:txBody>
      </p:sp>
      <p:sp>
        <p:nvSpPr>
          <p:cNvPr id="50186" name="Text Box 10"/>
          <p:cNvSpPr txBox="1">
            <a:spLocks noChangeArrowheads="1"/>
          </p:cNvSpPr>
          <p:nvPr/>
        </p:nvSpPr>
        <p:spPr bwMode="auto">
          <a:xfrm>
            <a:off x="5364163" y="4941888"/>
            <a:ext cx="3779837" cy="1189037"/>
          </a:xfrm>
          <a:prstGeom prst="rect">
            <a:avLst/>
          </a:prstGeom>
          <a:solidFill>
            <a:schemeClr val="bg1"/>
          </a:solidFill>
          <a:ln w="9525">
            <a:noFill/>
            <a:miter lim="800000"/>
            <a:headEnd/>
            <a:tailEnd/>
          </a:ln>
        </p:spPr>
        <p:txBody>
          <a:bodyPr>
            <a:spAutoFit/>
          </a:bodyPr>
          <a:lstStyle/>
          <a:p>
            <a:pPr>
              <a:spcBef>
                <a:spcPct val="50000"/>
              </a:spcBef>
            </a:pPr>
            <a:r>
              <a:rPr lang="pl-PL" sz="2800">
                <a:latin typeface="Times New Roman" pitchFamily="18" charset="0"/>
              </a:rPr>
              <a:t>NIEFIZJOLOGICZNE                   </a:t>
            </a:r>
            <a:r>
              <a:rPr lang="pl-PL" sz="4400">
                <a:latin typeface="Times New Roman" pitchFamily="18" charset="0"/>
              </a:rPr>
              <a:t>ZGIĘCIE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106363"/>
            <a:ext cx="4859338" cy="8267701"/>
          </a:xfrm>
          <a:prstGeom prst="rect">
            <a:avLst/>
          </a:prstGeom>
          <a:noFill/>
          <a:ln w="9525">
            <a:noFill/>
            <a:miter lim="800000"/>
            <a:headEnd/>
            <a:tailEnd/>
          </a:ln>
        </p:spPr>
        <p:txBody>
          <a:bodyPr anchor="ctr">
            <a:spAutoFit/>
          </a:bodyPr>
          <a:lstStyle/>
          <a:p>
            <a:pPr indent="152400"/>
            <a:r>
              <a:rPr kumimoji="1" lang="en-US" sz="2400">
                <a:latin typeface="Times New Roman" pitchFamily="18" charset="0"/>
                <a:cs typeface="Times New Roman" pitchFamily="18" charset="0"/>
              </a:rPr>
              <a:t>Unerwienie segmentowe narządów wewnętrznych</a:t>
            </a:r>
            <a:endParaRPr kumimoji="1" lang="pl-PL" sz="2400">
              <a:latin typeface="Times New Roman" pitchFamily="18" charset="0"/>
            </a:endParaRPr>
          </a:p>
          <a:p>
            <a:pPr indent="152400"/>
            <a:r>
              <a:rPr kumimoji="1" lang="en-US" sz="1400" b="0">
                <a:latin typeface="Times New Roman" pitchFamily="18" charset="0"/>
                <a:cs typeface="Times New Roman" pitchFamily="18" charset="0"/>
              </a:rPr>
              <a:t>VI - (obustronnie)</a:t>
            </a:r>
            <a:r>
              <a:rPr kumimoji="1" lang="pl-PL" sz="1400" b="0">
                <a:latin typeface="Times New Roman" pitchFamily="18" charset="0"/>
              </a:rPr>
              <a:t>-</a:t>
            </a:r>
            <a:r>
              <a:rPr kumimoji="1" lang="en-US" sz="1400" b="0">
                <a:latin typeface="Times New Roman" pitchFamily="18" charset="0"/>
                <a:cs typeface="Times New Roman" pitchFamily="18" charset="0"/>
              </a:rPr>
              <a:t>gruczoł łzowy, gałka oczna (rogówka </a:t>
            </a:r>
            <a:endParaRPr kumimoji="1" lang="pl-PL" sz="1400" b="0">
              <a:latin typeface="Times New Roman" pitchFamily="18" charset="0"/>
              <a:cs typeface="Times New Roman" pitchFamily="18" charset="0"/>
            </a:endParaRPr>
          </a:p>
          <a:p>
            <a:pPr indent="152400"/>
            <a:r>
              <a:rPr kumimoji="1" lang="en-US" sz="1400" b="0">
                <a:latin typeface="Times New Roman" pitchFamily="18" charset="0"/>
                <a:cs typeface="Times New Roman" pitchFamily="18" charset="0"/>
              </a:rPr>
              <a:t>i spojówka) </a:t>
            </a:r>
            <a:endParaRPr kumimoji="1" lang="en-US" sz="1400" b="0">
              <a:latin typeface="Times New Roman" pitchFamily="18" charset="0"/>
            </a:endParaRPr>
          </a:p>
          <a:p>
            <a:pPr indent="152400" eaLnBrk="0" hangingPunct="0"/>
            <a:r>
              <a:rPr kumimoji="1" lang="en-US" sz="1400" b="0">
                <a:latin typeface="Times New Roman" pitchFamily="18" charset="0"/>
                <a:cs typeface="Times New Roman" pitchFamily="18" charset="0"/>
              </a:rPr>
              <a:t>V2 - (obustronnie)-zęby szczęki, podniebienie twarde i miękkie,opona</a:t>
            </a:r>
            <a:endParaRPr kumimoji="1" lang="en-US" sz="1400" b="0">
              <a:latin typeface="Times New Roman" pitchFamily="18" charset="0"/>
            </a:endParaRPr>
          </a:p>
          <a:p>
            <a:pPr indent="152400" eaLnBrk="0" hangingPunct="0"/>
            <a:r>
              <a:rPr kumimoji="1" lang="pl-PL" sz="1400" b="0">
                <a:latin typeface="Times New Roman" pitchFamily="18" charset="0"/>
              </a:rPr>
              <a:t>        t</a:t>
            </a:r>
            <a:r>
              <a:rPr kumimoji="1" lang="en-US" sz="1400" b="0">
                <a:latin typeface="Times New Roman" pitchFamily="18" charset="0"/>
                <a:cs typeface="Times New Roman" pitchFamily="18" charset="0"/>
              </a:rPr>
              <a:t>warda</a:t>
            </a:r>
            <a:r>
              <a:rPr kumimoji="1" lang="pl-PL" sz="1400" b="0">
                <a:latin typeface="Times New Roman" pitchFamily="18" charset="0"/>
              </a:rPr>
              <a:t> </a:t>
            </a:r>
            <a:r>
              <a:rPr kumimoji="1" lang="en-US" sz="1400" b="0">
                <a:latin typeface="Times New Roman" pitchFamily="18" charset="0"/>
                <a:cs typeface="Times New Roman" pitchFamily="18" charset="0"/>
              </a:rPr>
              <a:t> mózgu</a:t>
            </a:r>
            <a:endParaRPr kumimoji="1" lang="en-US" sz="1400" b="0">
              <a:latin typeface="Times New Roman" pitchFamily="18" charset="0"/>
            </a:endParaRPr>
          </a:p>
          <a:p>
            <a:pPr indent="152400" eaLnBrk="0" hangingPunct="0"/>
            <a:r>
              <a:rPr kumimoji="1" lang="en-US" sz="1400" b="0">
                <a:latin typeface="Times New Roman" pitchFamily="18" charset="0"/>
                <a:cs typeface="Times New Roman" pitchFamily="18" charset="0"/>
              </a:rPr>
              <a:t>V3  </a:t>
            </a:r>
            <a:r>
              <a:rPr kumimoji="1" lang="pl-PL" sz="1400" b="0">
                <a:latin typeface="Times New Roman" pitchFamily="18" charset="0"/>
              </a:rPr>
              <a:t>    </a:t>
            </a:r>
            <a:r>
              <a:rPr kumimoji="1" lang="en-US" sz="1400" b="0">
                <a:latin typeface="Times New Roman" pitchFamily="18" charset="0"/>
                <a:cs typeface="Times New Roman" pitchFamily="18" charset="0"/>
              </a:rPr>
              <a:t>  - (obustronnie)</a:t>
            </a:r>
            <a:r>
              <a:rPr kumimoji="1" lang="pl-PL" sz="1400" b="0">
                <a:latin typeface="Times New Roman" pitchFamily="18" charset="0"/>
              </a:rPr>
              <a:t>    </a:t>
            </a:r>
            <a:r>
              <a:rPr kumimoji="1" lang="en-US" sz="1400" b="0">
                <a:latin typeface="Times New Roman" pitchFamily="18" charset="0"/>
                <a:cs typeface="Times New Roman" pitchFamily="18" charset="0"/>
              </a:rPr>
              <a:t> -język, zęby żuchwy, ślinianki</a:t>
            </a:r>
            <a:endParaRPr kumimoji="1" lang="en-US" sz="1400" b="0">
              <a:latin typeface="Times New Roman" pitchFamily="18" charset="0"/>
            </a:endParaRPr>
          </a:p>
          <a:p>
            <a:pPr indent="152400" eaLnBrk="0" hangingPunct="0"/>
            <a:r>
              <a:rPr kumimoji="1" lang="en-US" sz="1400" b="0">
                <a:latin typeface="Times New Roman" pitchFamily="18" charset="0"/>
                <a:cs typeface="Times New Roman" pitchFamily="18" charset="0"/>
              </a:rPr>
              <a:t>C3-C4  - (obustronnie) - płuca, jelito cienkie</a:t>
            </a:r>
            <a:endParaRPr kumimoji="1" lang="en-US" sz="1400" b="0">
              <a:latin typeface="Times New Roman" pitchFamily="18" charset="0"/>
            </a:endParaRPr>
          </a:p>
          <a:p>
            <a:pPr indent="152400" eaLnBrk="0" hangingPunct="0"/>
            <a:r>
              <a:rPr kumimoji="1" lang="en-US" sz="1400" b="0">
                <a:latin typeface="Times New Roman" pitchFamily="18" charset="0"/>
                <a:cs typeface="Times New Roman" pitchFamily="18" charset="0"/>
              </a:rPr>
              <a:t>C3-C4  - (lewa strona)</a:t>
            </a:r>
            <a:r>
              <a:rPr kumimoji="1" lang="pl-PL" sz="1400" b="0">
                <a:latin typeface="Times New Roman" pitchFamily="18" charset="0"/>
              </a:rPr>
              <a:t> </a:t>
            </a:r>
            <a:r>
              <a:rPr kumimoji="1" lang="en-US" sz="1400" b="0">
                <a:latin typeface="Times New Roman" pitchFamily="18" charset="0"/>
                <a:cs typeface="Times New Roman" pitchFamily="18" charset="0"/>
              </a:rPr>
              <a:t> - serce, okrężnica zstępująca</a:t>
            </a:r>
            <a:endParaRPr kumimoji="1" lang="en-US" sz="1400" b="0">
              <a:latin typeface="Times New Roman" pitchFamily="18" charset="0"/>
            </a:endParaRPr>
          </a:p>
          <a:p>
            <a:pPr indent="152400" eaLnBrk="0" hangingPunct="0"/>
            <a:r>
              <a:rPr kumimoji="1" lang="en-US" sz="1400" b="0">
                <a:latin typeface="Times New Roman" pitchFamily="18" charset="0"/>
                <a:cs typeface="Times New Roman" pitchFamily="18" charset="0"/>
              </a:rPr>
              <a:t>C3-C4</a:t>
            </a:r>
            <a:r>
              <a:rPr kumimoji="1" lang="pl-PL" sz="1400" b="0">
                <a:latin typeface="Times New Roman" pitchFamily="18" charset="0"/>
                <a:cs typeface="Times New Roman" pitchFamily="18" charset="0"/>
              </a:rPr>
              <a:t>    Th 5 - Th 9</a:t>
            </a:r>
            <a:r>
              <a:rPr kumimoji="1" lang="pl-PL" sz="1400" b="0"/>
              <a:t>     </a:t>
            </a:r>
            <a:r>
              <a:rPr kumimoji="1" lang="pl-PL" sz="1400" b="0">
                <a:latin typeface="Times New Roman" pitchFamily="18" charset="0"/>
              </a:rPr>
              <a:t> -  lewa</a:t>
            </a:r>
            <a:r>
              <a:rPr kumimoji="1" lang="en-US" sz="1400" b="0">
                <a:latin typeface="Times New Roman" pitchFamily="18" charset="0"/>
                <a:cs typeface="Times New Roman" pitchFamily="18" charset="0"/>
              </a:rPr>
              <a:t> strona) - żołądek </a:t>
            </a:r>
            <a:r>
              <a:rPr kumimoji="1" lang="pl-PL" sz="1400" b="0">
                <a:latin typeface="Times New Roman" pitchFamily="18" charset="0"/>
              </a:rPr>
              <a:t>                                                                                                                    </a:t>
            </a:r>
            <a:r>
              <a:rPr kumimoji="1" lang="en-US" sz="1400" b="0">
                <a:latin typeface="Times New Roman" pitchFamily="18" charset="0"/>
                <a:cs typeface="Times New Roman" pitchFamily="18" charset="0"/>
              </a:rPr>
              <a:t> </a:t>
            </a:r>
            <a:r>
              <a:rPr kumimoji="1" lang="pl-PL" sz="1400" b="0">
                <a:latin typeface="Times New Roman" pitchFamily="18" charset="0"/>
              </a:rPr>
              <a:t>  </a:t>
            </a:r>
          </a:p>
          <a:p>
            <a:pPr indent="152400" eaLnBrk="0" hangingPunct="0"/>
            <a:r>
              <a:rPr kumimoji="1" lang="en-US" sz="1400" b="0">
                <a:latin typeface="Times New Roman" pitchFamily="18" charset="0"/>
                <a:cs typeface="Times New Roman" pitchFamily="18" charset="0"/>
              </a:rPr>
              <a:t>C3-C4 </a:t>
            </a:r>
            <a:r>
              <a:rPr kumimoji="1" lang="pl-PL" sz="1400" b="0">
                <a:latin typeface="Times New Roman" pitchFamily="18" charset="0"/>
                <a:cs typeface="Times New Roman" pitchFamily="18" charset="0"/>
              </a:rPr>
              <a:t> </a:t>
            </a:r>
            <a:r>
              <a:rPr kumimoji="1" lang="en-US" sz="1400" b="0">
                <a:latin typeface="Times New Roman" pitchFamily="18" charset="0"/>
                <a:cs typeface="Times New Roman" pitchFamily="18" charset="0"/>
              </a:rPr>
              <a:t> </a:t>
            </a:r>
            <a:r>
              <a:rPr kumimoji="1" lang="pl-PL" sz="1400" b="0">
                <a:latin typeface="Times New Roman" pitchFamily="18" charset="0"/>
                <a:cs typeface="Times New Roman" pitchFamily="18" charset="0"/>
              </a:rPr>
              <a:t> Th 6  - Th 10   </a:t>
            </a:r>
            <a:r>
              <a:rPr kumimoji="1" lang="en-US" sz="1400" b="0">
                <a:latin typeface="Times New Roman" pitchFamily="18" charset="0"/>
                <a:cs typeface="Times New Roman" pitchFamily="18" charset="0"/>
              </a:rPr>
              <a:t> - (prawa strona) - pęcherzyk żółciowy </a:t>
            </a:r>
            <a:endParaRPr kumimoji="1" lang="pl-PL" sz="1400" b="0">
              <a:latin typeface="Times New Roman" pitchFamily="18" charset="0"/>
            </a:endParaRPr>
          </a:p>
          <a:p>
            <a:pPr indent="152400" eaLnBrk="0" hangingPunct="0"/>
            <a:r>
              <a:rPr kumimoji="1" lang="pl-PL" sz="1400" b="0">
                <a:latin typeface="Times New Roman" pitchFamily="18" charset="0"/>
              </a:rPr>
              <a:t>C3 –C4     Th 8- Th 10    - (lewa strona) – śledziona</a:t>
            </a:r>
          </a:p>
          <a:p>
            <a:pPr indent="152400" eaLnBrk="0" hangingPunct="0"/>
            <a:r>
              <a:rPr kumimoji="1" lang="pl-PL" sz="1400" b="0">
                <a:latin typeface="Times New Roman" pitchFamily="18" charset="0"/>
              </a:rPr>
              <a:t>C3 –C4    (lewa strona)</a:t>
            </a:r>
          </a:p>
          <a:p>
            <a:pPr indent="152400" eaLnBrk="0" hangingPunct="0"/>
            <a:r>
              <a:rPr kumimoji="1" lang="pl-PL" sz="1400" b="0">
                <a:latin typeface="Times New Roman" pitchFamily="18" charset="0"/>
              </a:rPr>
              <a:t>Th 9-L 1 ( prawa strona )- poprzecznica</a:t>
            </a:r>
          </a:p>
          <a:p>
            <a:pPr indent="152400" eaLnBrk="0" hangingPunct="0"/>
            <a:r>
              <a:rPr kumimoji="1" lang="pl-PL" sz="1400" b="0">
                <a:latin typeface="Times New Roman" pitchFamily="18" charset="0"/>
              </a:rPr>
              <a:t>C 3 –C4   Th 11 – Th12  -( prawa strona ) –wyrostek</a:t>
            </a:r>
          </a:p>
          <a:p>
            <a:pPr indent="152400" eaLnBrk="0" hangingPunct="0"/>
            <a:r>
              <a:rPr kumimoji="1" lang="pl-PL" sz="1400" b="0">
                <a:latin typeface="Times New Roman" pitchFamily="18" charset="0"/>
              </a:rPr>
              <a:t>robaczkowy</a:t>
            </a:r>
          </a:p>
          <a:p>
            <a:pPr indent="152400" eaLnBrk="0" hangingPunct="0"/>
            <a:r>
              <a:rPr kumimoji="1" lang="pl-PL" sz="1400" b="0">
                <a:latin typeface="Times New Roman" pitchFamily="18" charset="0"/>
              </a:rPr>
              <a:t>C 4       -   nerki</a:t>
            </a:r>
          </a:p>
          <a:p>
            <a:pPr indent="152400" eaLnBrk="0" hangingPunct="0"/>
            <a:r>
              <a:rPr kumimoji="1" lang="pl-PL" sz="1400" b="0">
                <a:latin typeface="Times New Roman" pitchFamily="18" charset="0"/>
              </a:rPr>
              <a:t>Th 1 – Th 8  -  ( lewa strona ) – aorta wstępująca</a:t>
            </a:r>
          </a:p>
          <a:p>
            <a:pPr indent="152400" eaLnBrk="0" hangingPunct="0"/>
            <a:r>
              <a:rPr kumimoji="1" lang="pl-PL" sz="1400" b="0">
                <a:latin typeface="Times New Roman" pitchFamily="18" charset="0"/>
              </a:rPr>
              <a:t>Th 3 – Th 5  -  ( obustronnie ) – przełyk</a:t>
            </a:r>
          </a:p>
          <a:p>
            <a:pPr indent="152400" eaLnBrk="0" hangingPunct="0"/>
            <a:r>
              <a:rPr kumimoji="1" lang="pl-PL" sz="1400" b="0">
                <a:latin typeface="Times New Roman" pitchFamily="18" charset="0"/>
              </a:rPr>
              <a:t>Th 3 – Th 9 – ( obustronnie ) – oskrzela</a:t>
            </a:r>
          </a:p>
          <a:p>
            <a:pPr indent="152400" eaLnBrk="0" hangingPunct="0"/>
            <a:r>
              <a:rPr kumimoji="1" lang="pl-PL" sz="1400" b="0">
                <a:latin typeface="Times New Roman" pitchFamily="18" charset="0"/>
              </a:rPr>
              <a:t>Th 4 -  Th  6 -  ( obustronnie ) – gruczoł piersiowy</a:t>
            </a:r>
          </a:p>
          <a:p>
            <a:pPr indent="152400" eaLnBrk="0" hangingPunct="0"/>
            <a:r>
              <a:rPr kumimoji="1" lang="pl-PL" sz="1400" b="0">
                <a:latin typeface="Times New Roman" pitchFamily="18" charset="0"/>
              </a:rPr>
              <a:t>Th 7 –Th 9  - ( lewa strona ) – trzustka </a:t>
            </a:r>
          </a:p>
          <a:p>
            <a:pPr indent="152400" eaLnBrk="0" hangingPunct="0"/>
            <a:r>
              <a:rPr kumimoji="1" lang="pl-PL" sz="1400" b="0">
                <a:latin typeface="Times New Roman" pitchFamily="18" charset="0"/>
              </a:rPr>
              <a:t>Th 9 – Th 12    L 1   -  ( prawa strona )  - okrężnica wstępująca</a:t>
            </a:r>
          </a:p>
          <a:p>
            <a:pPr indent="152400" eaLnBrk="0" hangingPunct="0"/>
            <a:r>
              <a:rPr kumimoji="1" lang="pl-PL" sz="1400" b="0">
                <a:latin typeface="Times New Roman" pitchFamily="18" charset="0"/>
              </a:rPr>
              <a:t>Th 10 –Th 12 – ( obustronnie ) – moczowód</a:t>
            </a:r>
          </a:p>
          <a:p>
            <a:pPr indent="152400" eaLnBrk="0" hangingPunct="0"/>
            <a:r>
              <a:rPr kumimoji="1" lang="pl-PL" sz="1400" b="0">
                <a:latin typeface="Times New Roman" pitchFamily="18" charset="0"/>
              </a:rPr>
              <a:t>Th 10 – Th 12    L1 – L 3 –( obustronnie ) kobiece narządy</a:t>
            </a:r>
          </a:p>
          <a:p>
            <a:pPr indent="152400" eaLnBrk="0" hangingPunct="0"/>
            <a:r>
              <a:rPr kumimoji="1" lang="pl-PL" sz="1400" b="0">
                <a:latin typeface="Times New Roman" pitchFamily="18" charset="0"/>
              </a:rPr>
              <a:t>płciowe</a:t>
            </a:r>
          </a:p>
          <a:p>
            <a:pPr indent="152400" eaLnBrk="0" hangingPunct="0"/>
            <a:r>
              <a:rPr kumimoji="1" lang="pl-PL" sz="1400" b="0">
                <a:latin typeface="Times New Roman" pitchFamily="18" charset="0"/>
              </a:rPr>
              <a:t>Th 11 – Th 12     L 1 – L 2   -   ( obustronnie ) – odbytnica</a:t>
            </a:r>
          </a:p>
          <a:p>
            <a:pPr indent="152400" eaLnBrk="0" hangingPunct="0"/>
            <a:r>
              <a:rPr kumimoji="1" lang="pl-PL" sz="1400" b="0">
                <a:latin typeface="Times New Roman" pitchFamily="18" charset="0"/>
              </a:rPr>
              <a:t>Th 11 – Th 12   L 1 – L 3  -  ( obustronnie ) – pęcherz moczowy</a:t>
            </a:r>
          </a:p>
          <a:p>
            <a:pPr indent="152400" eaLnBrk="0" hangingPunct="0"/>
            <a:r>
              <a:rPr kumimoji="1" lang="pl-PL" sz="1400" b="0">
                <a:latin typeface="Times New Roman" pitchFamily="18" charset="0"/>
              </a:rPr>
              <a:t> Th 12    L 1 – L 3  - ( obustronnie ) – męskie narządy płciowe. </a:t>
            </a:r>
          </a:p>
          <a:p>
            <a:pPr indent="152400" eaLnBrk="0" hangingPunct="0"/>
            <a:endParaRPr kumimoji="1" lang="pl-PL" sz="1400" b="0">
              <a:latin typeface="Times New Roman" pitchFamily="18" charset="0"/>
            </a:endParaRPr>
          </a:p>
          <a:p>
            <a:pPr indent="152400" eaLnBrk="0" hangingPunct="0"/>
            <a:endParaRPr kumimoji="1" lang="pl-PL" sz="1400" b="0">
              <a:latin typeface="Times New Roman" pitchFamily="18" charset="0"/>
            </a:endParaRPr>
          </a:p>
          <a:p>
            <a:pPr indent="152400" eaLnBrk="0" hangingPunct="0"/>
            <a:endParaRPr kumimoji="1" lang="pl-PL" sz="1400" b="0">
              <a:latin typeface="Times New Roman" pitchFamily="18" charset="0"/>
            </a:endParaRPr>
          </a:p>
          <a:p>
            <a:pPr indent="152400" eaLnBrk="0" hangingPunct="0"/>
            <a:endParaRPr kumimoji="1" lang="en-US" sz="1400" b="0"/>
          </a:p>
          <a:p>
            <a:pPr indent="152400" eaLnBrk="0" hangingPunct="0"/>
            <a:endParaRPr kumimoji="1" lang="en-US" sz="1400" b="0">
              <a:latin typeface="Times New Roman" pitchFamily="18" charset="0"/>
            </a:endParaRPr>
          </a:p>
          <a:p>
            <a:pPr indent="152400" eaLnBrk="0" hangingPunct="0"/>
            <a:endParaRPr kumimoji="1" lang="en-US" sz="1400" b="0">
              <a:latin typeface="Times New Roman" pitchFamily="18" charset="0"/>
            </a:endParaRPr>
          </a:p>
        </p:txBody>
      </p:sp>
      <p:graphicFrame>
        <p:nvGraphicFramePr>
          <p:cNvPr id="120835" name="Group 3"/>
          <p:cNvGraphicFramePr>
            <a:graphicFrameLocks noGrp="1"/>
          </p:cNvGraphicFramePr>
          <p:nvPr/>
        </p:nvGraphicFramePr>
        <p:xfrm>
          <a:off x="-2286000" y="2289175"/>
          <a:ext cx="330200" cy="642938"/>
        </p:xfrm>
        <a:graphic>
          <a:graphicData uri="http://schemas.openxmlformats.org/drawingml/2006/table">
            <a:tbl>
              <a:tblPr/>
              <a:tblGrid>
                <a:gridCol w="330200">
                  <a:extLst>
                    <a:ext uri="{9D8B030D-6E8A-4147-A177-3AD203B41FA5}">
                      <a16:colId xmlns="" xmlns:a16="http://schemas.microsoft.com/office/drawing/2014/main" val="20000"/>
                    </a:ext>
                  </a:extLst>
                </a:gridCol>
              </a:tblGrid>
              <a:tr h="642938">
                <a:tc>
                  <a:txBody>
                    <a:bodyPr/>
                    <a:lstStyle/>
                    <a:p>
                      <a:pPr marL="0" marR="0" lvl="0" indent="152400" algn="just" defTabSz="914400" rtl="0" eaLnBrk="1" fontAlgn="base" latinLnBrk="0" hangingPunct="1">
                        <a:lnSpc>
                          <a:spcPct val="100000"/>
                        </a:lnSpc>
                        <a:spcBef>
                          <a:spcPct val="0"/>
                        </a:spcBef>
                        <a:spcAft>
                          <a:spcPct val="0"/>
                        </a:spcAft>
                        <a:buClr>
                          <a:schemeClr val="bg1"/>
                        </a:buClr>
                        <a:buSzPct val="70000"/>
                        <a:buFontTx/>
                        <a:buNone/>
                        <a:tabLst/>
                      </a:pPr>
                      <a:endParaRPr kumimoji="1" lang="pl-PL" sz="24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0"/>
                  </a:ext>
                </a:extLst>
              </a:tr>
            </a:tbl>
          </a:graphicData>
        </a:graphic>
      </p:graphicFrame>
      <p:pic>
        <p:nvPicPr>
          <p:cNvPr id="51205" name="Picture 9" descr="scan05081112440_3"/>
          <p:cNvPicPr>
            <a:picLocks noChangeAspect="1" noChangeArrowheads="1"/>
          </p:cNvPicPr>
          <p:nvPr/>
        </p:nvPicPr>
        <p:blipFill>
          <a:blip r:embed="rId3" cstate="print"/>
          <a:srcRect/>
          <a:stretch>
            <a:fillRect/>
          </a:stretch>
        </p:blipFill>
        <p:spPr bwMode="auto">
          <a:xfrm>
            <a:off x="4787900" y="620713"/>
            <a:ext cx="4356100" cy="6048375"/>
          </a:xfrm>
          <a:prstGeom prst="rect">
            <a:avLst/>
          </a:prstGeom>
          <a:noFill/>
          <a:ln w="9525">
            <a:noFill/>
            <a:miter lim="800000"/>
            <a:headEnd/>
            <a:tailEnd/>
          </a:ln>
        </p:spPr>
      </p:pic>
      <p:sp>
        <p:nvSpPr>
          <p:cNvPr id="51206" name="Text Box 10"/>
          <p:cNvSpPr txBox="1">
            <a:spLocks noChangeArrowheads="1"/>
          </p:cNvSpPr>
          <p:nvPr/>
        </p:nvSpPr>
        <p:spPr bwMode="auto">
          <a:xfrm>
            <a:off x="5795963" y="188913"/>
            <a:ext cx="2755900" cy="457200"/>
          </a:xfrm>
          <a:prstGeom prst="rect">
            <a:avLst/>
          </a:prstGeom>
          <a:noFill/>
          <a:ln w="9525">
            <a:noFill/>
            <a:miter lim="800000"/>
            <a:headEnd/>
            <a:tailEnd/>
          </a:ln>
        </p:spPr>
        <p:txBody>
          <a:bodyPr>
            <a:spAutoFit/>
          </a:bodyPr>
          <a:lstStyle/>
          <a:p>
            <a:r>
              <a:rPr lang="pl-PL" sz="2400"/>
              <a:t>DERMATOMY</a:t>
            </a:r>
          </a:p>
        </p:txBody>
      </p:sp>
      <p:sp>
        <p:nvSpPr>
          <p:cNvPr id="51207" name="Text Box 11"/>
          <p:cNvSpPr txBox="1">
            <a:spLocks noChangeArrowheads="1"/>
          </p:cNvSpPr>
          <p:nvPr/>
        </p:nvSpPr>
        <p:spPr bwMode="auto">
          <a:xfrm>
            <a:off x="4787900" y="6237288"/>
            <a:ext cx="4356100" cy="581025"/>
          </a:xfrm>
          <a:prstGeom prst="rect">
            <a:avLst/>
          </a:prstGeom>
          <a:solidFill>
            <a:srgbClr val="0066FF"/>
          </a:solidFill>
          <a:ln w="9525">
            <a:noFill/>
            <a:miter lim="800000"/>
            <a:headEnd/>
            <a:tailEnd/>
          </a:ln>
        </p:spPr>
        <p:txBody>
          <a:bodyPr>
            <a:spAutoFit/>
          </a:bodyPr>
          <a:lstStyle/>
          <a:p>
            <a:pPr>
              <a:spcBef>
                <a:spcPct val="50000"/>
              </a:spcBef>
            </a:pPr>
            <a:r>
              <a:rPr lang="pl-PL" sz="1600">
                <a:solidFill>
                  <a:schemeClr val="bg2"/>
                </a:solidFill>
              </a:rPr>
              <a:t>  SCHEMAT  SKÓRNEGO  UNERWIENIA  SEGMENTOWEGO (wg Hansena iSchiliacka )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0" y="260350"/>
            <a:ext cx="9144000" cy="457200"/>
          </a:xfrm>
          <a:prstGeom prst="rect">
            <a:avLst/>
          </a:prstGeom>
          <a:noFill/>
          <a:ln w="9525">
            <a:noFill/>
            <a:miter lim="800000"/>
            <a:headEnd/>
            <a:tailEnd/>
          </a:ln>
        </p:spPr>
        <p:txBody>
          <a:bodyPr>
            <a:spAutoFit/>
          </a:bodyPr>
          <a:lstStyle/>
          <a:p>
            <a:pPr>
              <a:spcBef>
                <a:spcPct val="50000"/>
              </a:spcBef>
            </a:pPr>
            <a:r>
              <a:rPr lang="pl-PL" sz="2400"/>
              <a:t>MIGDAŁKI  PODNIEBIENNE  -  PRZEWLEKŁE  ZAPALENIE </a:t>
            </a:r>
          </a:p>
        </p:txBody>
      </p:sp>
      <p:sp>
        <p:nvSpPr>
          <p:cNvPr id="52227" name="Text Box 3"/>
          <p:cNvSpPr txBox="1">
            <a:spLocks noChangeArrowheads="1"/>
          </p:cNvSpPr>
          <p:nvPr/>
        </p:nvSpPr>
        <p:spPr bwMode="auto">
          <a:xfrm>
            <a:off x="0" y="981075"/>
            <a:ext cx="4643438" cy="5500688"/>
          </a:xfrm>
          <a:prstGeom prst="rect">
            <a:avLst/>
          </a:prstGeom>
          <a:noFill/>
          <a:ln w="9525">
            <a:noFill/>
            <a:miter lim="800000"/>
            <a:headEnd/>
            <a:tailEnd/>
          </a:ln>
        </p:spPr>
        <p:txBody>
          <a:bodyPr>
            <a:spAutoFit/>
          </a:bodyPr>
          <a:lstStyle/>
          <a:p>
            <a:pPr>
              <a:spcBef>
                <a:spcPct val="50000"/>
              </a:spcBef>
            </a:pPr>
            <a:r>
              <a:rPr lang="pl-PL" b="0"/>
              <a:t>   </a:t>
            </a:r>
            <a:r>
              <a:rPr lang="pl-PL" sz="1600" b="0"/>
              <a:t>Za  RYCHLIKOWĄ  , która przebadała 76 dzieci i stwierdziła u nich , w tej jednostce chorobowej ,  w 92% zablokowanie stawów szyjno- głowowych. Po wycięciu migdałków zablokowania pozostawały , a u tych u których przed zabiegiem odblokowano segmenty C0- C1 w większości nie było powtórnych blokad.  Z 40 dzieci nie  operowanych leczonych mobilizacjami u 26 nie powróciło zapalenie migdałków , a u 15 nie było ponownie blokad. ZATEM  -   ZAPALENIE  MIGDAŁKÓW POWODUJE  ODRUCHOWE  ZABURZENIA  KRĘGOSŁUPOWE WYŁĄCZNIE  W  SEGMENTACH  C0 – C1 .   BLOKADY  Z  REGUŁY  NIE  USTĘPUJĄ  PO  WYLECZENIU  STANU  ZAPALNEGO  W  SAMYCH  MIGDAŁKACH.   ZAPALENIE  MIGDAŁKÓW  WYWOŁUJE  WIĘC  TRWAŁE  BLOKADY  W  KLUCZOWYM  ODCINKU  KRĘGOSŁUPA ,  A TA  BLOKADA  DAJE  SKŁONNOŚCI DO NAWROTÓW  SCHORZENIA .  ZAPALENIE  MIGDAŁKÓW  USTĘPUJE  PO  ZLIKWIDOWANIU  MOBILIZACJAMI  BLOKADY  C0 – C1.</a:t>
            </a:r>
          </a:p>
        </p:txBody>
      </p:sp>
      <p:pic>
        <p:nvPicPr>
          <p:cNvPr id="52228" name="Picture 4" descr="scan05081112472_1"/>
          <p:cNvPicPr>
            <a:picLocks noChangeAspect="1" noChangeArrowheads="1"/>
          </p:cNvPicPr>
          <p:nvPr/>
        </p:nvPicPr>
        <p:blipFill>
          <a:blip r:embed="rId3" cstate="print"/>
          <a:srcRect/>
          <a:stretch>
            <a:fillRect/>
          </a:stretch>
        </p:blipFill>
        <p:spPr bwMode="auto">
          <a:xfrm>
            <a:off x="4787900" y="765175"/>
            <a:ext cx="4162425" cy="5903913"/>
          </a:xfrm>
          <a:prstGeom prst="rect">
            <a:avLst/>
          </a:prstGeom>
          <a:noFill/>
          <a:ln w="9525">
            <a:noFill/>
            <a:miter lim="800000"/>
            <a:headEnd/>
            <a:tailEnd/>
          </a:ln>
        </p:spPr>
      </p:pic>
      <p:sp>
        <p:nvSpPr>
          <p:cNvPr id="52229" name="Text Box 5"/>
          <p:cNvSpPr txBox="1">
            <a:spLocks noChangeArrowheads="1"/>
          </p:cNvSpPr>
          <p:nvPr/>
        </p:nvSpPr>
        <p:spPr bwMode="auto">
          <a:xfrm>
            <a:off x="4787900" y="6165850"/>
            <a:ext cx="4176713" cy="517525"/>
          </a:xfrm>
          <a:prstGeom prst="rect">
            <a:avLst/>
          </a:prstGeom>
          <a:solidFill>
            <a:srgbClr val="0066FF"/>
          </a:solidFill>
          <a:ln w="9525">
            <a:noFill/>
            <a:miter lim="800000"/>
            <a:headEnd/>
            <a:tailEnd/>
          </a:ln>
        </p:spPr>
        <p:txBody>
          <a:bodyPr>
            <a:spAutoFit/>
          </a:bodyPr>
          <a:lstStyle/>
          <a:p>
            <a:pPr>
              <a:spcBef>
                <a:spcPct val="50000"/>
              </a:spcBef>
            </a:pPr>
            <a:r>
              <a:rPr lang="pl-PL" sz="1400">
                <a:solidFill>
                  <a:schemeClr val="bg2"/>
                </a:solidFill>
              </a:rPr>
              <a:t>SCHEMAT  ZMIAN  ODRUCHOWYCH  PRZY  RWIE  KULSZOWEJ ( prawostronnej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0" y="333375"/>
            <a:ext cx="5148263" cy="1006475"/>
          </a:xfrm>
          <a:prstGeom prst="rect">
            <a:avLst/>
          </a:prstGeom>
          <a:noFill/>
          <a:ln w="9525">
            <a:noFill/>
            <a:miter lim="800000"/>
            <a:headEnd/>
            <a:tailEnd/>
          </a:ln>
        </p:spPr>
        <p:txBody>
          <a:bodyPr>
            <a:spAutoFit/>
          </a:bodyPr>
          <a:lstStyle/>
          <a:p>
            <a:pPr>
              <a:spcBef>
                <a:spcPct val="50000"/>
              </a:spcBef>
            </a:pPr>
            <a:r>
              <a:rPr lang="pl-PL" sz="2800"/>
              <a:t>ŻOŁĄDEK  I  DWUNASTNICA - WRZODY</a:t>
            </a:r>
            <a:r>
              <a:rPr lang="pl-PL" sz="3200"/>
              <a:t>   </a:t>
            </a:r>
          </a:p>
        </p:txBody>
      </p:sp>
      <p:sp>
        <p:nvSpPr>
          <p:cNvPr id="53251" name="Text Box 3"/>
          <p:cNvSpPr txBox="1">
            <a:spLocks noChangeArrowheads="1"/>
          </p:cNvSpPr>
          <p:nvPr/>
        </p:nvSpPr>
        <p:spPr bwMode="auto">
          <a:xfrm>
            <a:off x="0" y="1700213"/>
            <a:ext cx="4500563" cy="1616075"/>
          </a:xfrm>
          <a:prstGeom prst="rect">
            <a:avLst/>
          </a:prstGeom>
          <a:noFill/>
          <a:ln w="9525">
            <a:noFill/>
            <a:miter lim="800000"/>
            <a:headEnd/>
            <a:tailEnd/>
          </a:ln>
        </p:spPr>
        <p:txBody>
          <a:bodyPr>
            <a:spAutoFit/>
          </a:bodyPr>
          <a:lstStyle/>
          <a:p>
            <a:pPr>
              <a:spcBef>
                <a:spcPct val="50000"/>
              </a:spcBef>
            </a:pPr>
            <a:r>
              <a:rPr lang="pl-PL" sz="1600" b="0"/>
              <a:t>    </a:t>
            </a:r>
            <a:r>
              <a:rPr lang="pl-PL" sz="2000">
                <a:latin typeface="Times New Roman" pitchFamily="18" charset="0"/>
              </a:rPr>
              <a:t>Hansen i Schiliack  podają, że wrzód żołądka charakteryzują objawy  odruchowe lewostronne.                                                                   W owrzodzeniach 12- stnicy objawy odruchowe są po stronie prawej .  </a:t>
            </a:r>
          </a:p>
        </p:txBody>
      </p:sp>
      <p:sp>
        <p:nvSpPr>
          <p:cNvPr id="53252" name="Text Box 4"/>
          <p:cNvSpPr txBox="1">
            <a:spLocks noChangeArrowheads="1"/>
          </p:cNvSpPr>
          <p:nvPr/>
        </p:nvSpPr>
        <p:spPr bwMode="auto">
          <a:xfrm>
            <a:off x="0" y="3789363"/>
            <a:ext cx="4787900" cy="2903537"/>
          </a:xfrm>
          <a:prstGeom prst="rect">
            <a:avLst/>
          </a:prstGeom>
          <a:noFill/>
          <a:ln w="9525">
            <a:noFill/>
            <a:miter lim="800000"/>
            <a:headEnd/>
            <a:tailEnd/>
          </a:ln>
        </p:spPr>
        <p:txBody>
          <a:bodyPr>
            <a:spAutoFit/>
          </a:bodyPr>
          <a:lstStyle/>
          <a:p>
            <a:pPr>
              <a:spcBef>
                <a:spcPct val="50000"/>
              </a:spcBef>
            </a:pPr>
            <a:r>
              <a:rPr lang="pl-PL" sz="1600" b="0"/>
              <a:t>  </a:t>
            </a:r>
            <a:r>
              <a:rPr lang="pl-PL" sz="1600">
                <a:latin typeface="Times New Roman" pitchFamily="18" charset="0"/>
              </a:rPr>
              <a:t>Za RYCHLIKOWĄ  , która badała reakcje odruchowe w chorobie wrzodowej u 79 osób ( 15-22 lata ). Najczęściej stwierdzono blokady Th5-Th6 -68 %  , Th6-Th7 – 22 % . Strefy przeczulicy w polach Heada Th5-Th8  , przykurcze mięśniowe Th5-Th9. Bolesność stawów poprzeczno żebrowych Th4-Th6 , blokady w stawach C0- C3  - 58 % , i skręcenia miednicy  87 %  !!! .                             </a:t>
            </a:r>
          </a:p>
          <a:p>
            <a:pPr>
              <a:spcBef>
                <a:spcPct val="50000"/>
              </a:spcBef>
            </a:pPr>
            <a:r>
              <a:rPr lang="pl-PL" sz="1600" b="0">
                <a:latin typeface="Times New Roman" pitchFamily="18" charset="0"/>
              </a:rPr>
              <a:t>                                                                                                                                </a:t>
            </a:r>
            <a:r>
              <a:rPr lang="pl-PL" sz="1600">
                <a:latin typeface="Times New Roman" pitchFamily="18" charset="0"/>
              </a:rPr>
              <a:t>W segmentach Th4 – Th7 nie stwierdzono bloku TYLKO  U  11 % BADANYCH </a:t>
            </a:r>
          </a:p>
        </p:txBody>
      </p:sp>
      <p:pic>
        <p:nvPicPr>
          <p:cNvPr id="53253" name="Picture 5" descr="scan05081112470_1"/>
          <p:cNvPicPr>
            <a:picLocks noChangeAspect="1" noChangeArrowheads="1"/>
          </p:cNvPicPr>
          <p:nvPr/>
        </p:nvPicPr>
        <p:blipFill>
          <a:blip r:embed="rId3" cstate="print"/>
          <a:srcRect/>
          <a:stretch>
            <a:fillRect/>
          </a:stretch>
        </p:blipFill>
        <p:spPr bwMode="auto">
          <a:xfrm>
            <a:off x="4859338" y="188913"/>
            <a:ext cx="3921125" cy="5184775"/>
          </a:xfrm>
          <a:prstGeom prst="rect">
            <a:avLst/>
          </a:prstGeom>
          <a:noFill/>
          <a:ln w="9525">
            <a:noFill/>
            <a:miter lim="800000"/>
            <a:headEnd/>
            <a:tailEnd/>
          </a:ln>
        </p:spPr>
      </p:pic>
      <p:sp>
        <p:nvSpPr>
          <p:cNvPr id="53254" name="Text Box 6"/>
          <p:cNvSpPr txBox="1">
            <a:spLocks noChangeArrowheads="1"/>
          </p:cNvSpPr>
          <p:nvPr/>
        </p:nvSpPr>
        <p:spPr bwMode="auto">
          <a:xfrm>
            <a:off x="4859338" y="4868863"/>
            <a:ext cx="3960812" cy="517525"/>
          </a:xfrm>
          <a:prstGeom prst="rect">
            <a:avLst/>
          </a:prstGeom>
          <a:solidFill>
            <a:srgbClr val="0066FF"/>
          </a:solidFill>
          <a:ln w="9525">
            <a:noFill/>
            <a:miter lim="800000"/>
            <a:headEnd/>
            <a:tailEnd/>
          </a:ln>
        </p:spPr>
        <p:txBody>
          <a:bodyPr>
            <a:spAutoFit/>
          </a:bodyPr>
          <a:lstStyle/>
          <a:p>
            <a:pPr algn="ctr">
              <a:spcBef>
                <a:spcPct val="50000"/>
              </a:spcBef>
            </a:pPr>
            <a:r>
              <a:rPr lang="pl-PL" sz="1400" b="0">
                <a:solidFill>
                  <a:schemeClr val="bg2"/>
                </a:solidFill>
                <a:latin typeface="Times New Roman" pitchFamily="18" charset="0"/>
              </a:rPr>
              <a:t>SCHEMAT  ZMIAN  ODRUCHOWYCH  W  ZESPOLE  BÓLOWYM  ODCINKA   L -S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50825" y="188913"/>
            <a:ext cx="5400675" cy="366712"/>
          </a:xfrm>
          <a:prstGeom prst="rect">
            <a:avLst/>
          </a:prstGeom>
          <a:noFill/>
          <a:ln w="9525">
            <a:noFill/>
            <a:miter lim="800000"/>
            <a:headEnd/>
            <a:tailEnd/>
          </a:ln>
        </p:spPr>
        <p:txBody>
          <a:bodyPr>
            <a:spAutoFit/>
          </a:bodyPr>
          <a:lstStyle/>
          <a:p>
            <a:pPr>
              <a:spcBef>
                <a:spcPct val="50000"/>
              </a:spcBef>
            </a:pPr>
            <a:endParaRPr lang="pl-PL" b="0"/>
          </a:p>
        </p:txBody>
      </p:sp>
      <p:pic>
        <p:nvPicPr>
          <p:cNvPr id="54275" name="Picture 3" descr="scan05081112472_2"/>
          <p:cNvPicPr>
            <a:picLocks noChangeAspect="1" noChangeArrowheads="1"/>
          </p:cNvPicPr>
          <p:nvPr/>
        </p:nvPicPr>
        <p:blipFill>
          <a:blip r:embed="rId3" cstate="print"/>
          <a:srcRect/>
          <a:stretch>
            <a:fillRect/>
          </a:stretch>
        </p:blipFill>
        <p:spPr bwMode="auto">
          <a:xfrm>
            <a:off x="5580063" y="188913"/>
            <a:ext cx="3384550" cy="5040312"/>
          </a:xfrm>
          <a:prstGeom prst="rect">
            <a:avLst/>
          </a:prstGeom>
          <a:noFill/>
          <a:ln w="9525">
            <a:noFill/>
            <a:miter lim="800000"/>
            <a:headEnd/>
            <a:tailEnd/>
          </a:ln>
        </p:spPr>
      </p:pic>
      <p:sp>
        <p:nvSpPr>
          <p:cNvPr id="54276" name="Text Box 4"/>
          <p:cNvSpPr txBox="1">
            <a:spLocks noChangeArrowheads="1"/>
          </p:cNvSpPr>
          <p:nvPr/>
        </p:nvSpPr>
        <p:spPr bwMode="auto">
          <a:xfrm>
            <a:off x="0" y="0"/>
            <a:ext cx="5580063" cy="4362450"/>
          </a:xfrm>
          <a:prstGeom prst="rect">
            <a:avLst/>
          </a:prstGeom>
          <a:noFill/>
          <a:ln w="9525">
            <a:noFill/>
            <a:miter lim="800000"/>
            <a:headEnd/>
            <a:tailEnd/>
          </a:ln>
        </p:spPr>
        <p:txBody>
          <a:bodyPr>
            <a:spAutoFit/>
          </a:bodyPr>
          <a:lstStyle/>
          <a:p>
            <a:pPr>
              <a:spcBef>
                <a:spcPct val="50000"/>
              </a:spcBef>
            </a:pPr>
            <a:r>
              <a:rPr lang="pl-PL" sz="2000">
                <a:latin typeface="Times New Roman" pitchFamily="18" charset="0"/>
              </a:rPr>
              <a:t>ODRUCHOWE  ZMIANY  CHOROBOWE  W  KRĘGOSŁUPIE</a:t>
            </a:r>
          </a:p>
          <a:p>
            <a:pPr>
              <a:spcBef>
                <a:spcPct val="50000"/>
              </a:spcBef>
            </a:pPr>
            <a:r>
              <a:rPr lang="pl-PL" sz="1200">
                <a:latin typeface="Times New Roman" pitchFamily="18" charset="0"/>
              </a:rPr>
              <a:t>    </a:t>
            </a:r>
          </a:p>
          <a:p>
            <a:pPr>
              <a:spcBef>
                <a:spcPct val="50000"/>
              </a:spcBef>
            </a:pPr>
            <a:r>
              <a:rPr lang="pl-PL" sz="1200">
                <a:latin typeface="Times New Roman" pitchFamily="18" charset="0"/>
              </a:rPr>
              <a:t>PRAWIDŁOWA   FUNKCJA   RUCHOWA   KRĘGOSŁUPA   KORZYSTNIE   WPŁYWA   NA  SPRAWNOŚĆ ,  CZYNNOŚCI   NARZĄDU   RUCHU   ORAZ  NA  CZYNNOŚCI   NARZĄDÓW  WEWNĘTRZNYCH   ( LEWIT )</a:t>
            </a:r>
          </a:p>
          <a:p>
            <a:pPr>
              <a:spcBef>
                <a:spcPct val="50000"/>
              </a:spcBef>
            </a:pPr>
            <a:endParaRPr lang="pl-PL" sz="1200" b="0">
              <a:latin typeface="Times New Roman" pitchFamily="18" charset="0"/>
            </a:endParaRPr>
          </a:p>
          <a:p>
            <a:pPr>
              <a:spcBef>
                <a:spcPct val="50000"/>
              </a:spcBef>
              <a:buFontTx/>
              <a:buChar char="-"/>
            </a:pPr>
            <a:r>
              <a:rPr lang="pl-PL" sz="1200" b="0">
                <a:latin typeface="Times New Roman" pitchFamily="18" charset="0"/>
              </a:rPr>
              <a:t>     Dyskopatia kręgosłupa szyjnego powoduje dolegliwości ze strony serca                 </a:t>
            </a:r>
          </a:p>
          <a:p>
            <a:pPr>
              <a:spcBef>
                <a:spcPct val="50000"/>
              </a:spcBef>
              <a:buFontTx/>
              <a:buChar char="-"/>
            </a:pPr>
            <a:r>
              <a:rPr lang="pl-PL" sz="1200" b="0">
                <a:latin typeface="Times New Roman" pitchFamily="18" charset="0"/>
              </a:rPr>
              <a:t>     W chorobach płuc obserwuje się boczne skrzywienie kręgosłupa w stronę zdrową</a:t>
            </a:r>
          </a:p>
          <a:p>
            <a:pPr>
              <a:spcBef>
                <a:spcPct val="50000"/>
              </a:spcBef>
              <a:buFontTx/>
              <a:buChar char="-"/>
            </a:pPr>
            <a:r>
              <a:rPr lang="pl-PL" sz="1200" b="0">
                <a:latin typeface="Times New Roman" pitchFamily="18" charset="0"/>
              </a:rPr>
              <a:t>     Zwyrodnienia stawów kręgosłupa mogą wywołać  zaburzenia  żołądkowo-jelitowe</a:t>
            </a:r>
          </a:p>
          <a:p>
            <a:pPr>
              <a:spcBef>
                <a:spcPct val="50000"/>
              </a:spcBef>
              <a:buFontTx/>
              <a:buChar char="-"/>
            </a:pPr>
            <a:r>
              <a:rPr lang="pl-PL" sz="1200" b="0">
                <a:latin typeface="Times New Roman" pitchFamily="18" charset="0"/>
              </a:rPr>
              <a:t>     Zablokowanie żeber i ruchowych segmentów piersiowych kręgosłupa wywołuje    </a:t>
            </a:r>
          </a:p>
          <a:p>
            <a:pPr>
              <a:spcBef>
                <a:spcPct val="50000"/>
              </a:spcBef>
            </a:pPr>
            <a:r>
              <a:rPr lang="pl-PL" sz="1200" b="0">
                <a:latin typeface="Times New Roman" pitchFamily="18" charset="0"/>
              </a:rPr>
              <a:t>      zwiększony opór klatki piersiowej w czasie oddychania  większa   duszności                                                                                                           </a:t>
            </a:r>
          </a:p>
          <a:p>
            <a:pPr>
              <a:spcBef>
                <a:spcPct val="50000"/>
              </a:spcBef>
            </a:pPr>
            <a:r>
              <a:rPr lang="pl-PL" sz="1200" b="0">
                <a:latin typeface="Times New Roman" pitchFamily="18" charset="0"/>
              </a:rPr>
              <a:t> -   W kamicy nerkowej stwierdza się skoliozę w odcinku lędźwiowym kręgosłupa  po    </a:t>
            </a:r>
          </a:p>
          <a:p>
            <a:pPr>
              <a:spcBef>
                <a:spcPct val="50000"/>
              </a:spcBef>
            </a:pPr>
            <a:r>
              <a:rPr lang="pl-PL" sz="1200" b="0">
                <a:latin typeface="Times New Roman" pitchFamily="18" charset="0"/>
              </a:rPr>
              <a:t>     stronie chorej ( wklęsłością do chorego narządu )                                                        </a:t>
            </a:r>
          </a:p>
          <a:p>
            <a:pPr>
              <a:spcBef>
                <a:spcPct val="50000"/>
              </a:spcBef>
              <a:buFontTx/>
              <a:buChar char="-"/>
            </a:pPr>
            <a:r>
              <a:rPr lang="pl-PL" sz="1200" b="0">
                <a:latin typeface="Times New Roman" pitchFamily="18" charset="0"/>
              </a:rPr>
              <a:t>    Rwa kulszowa , czy lumbago mogą być konsekwencją zmian zwyrodnieniowych   </a:t>
            </a:r>
          </a:p>
          <a:p>
            <a:pPr>
              <a:spcBef>
                <a:spcPct val="50000"/>
              </a:spcBef>
            </a:pPr>
            <a:r>
              <a:rPr lang="pl-PL" sz="1200" b="0">
                <a:latin typeface="Times New Roman" pitchFamily="18" charset="0"/>
              </a:rPr>
              <a:t>      kręgosłupa lędźwiowo- krzyżowego. </a:t>
            </a:r>
          </a:p>
        </p:txBody>
      </p:sp>
      <p:sp>
        <p:nvSpPr>
          <p:cNvPr id="54277" name="Text Box 5"/>
          <p:cNvSpPr txBox="1">
            <a:spLocks noChangeArrowheads="1"/>
          </p:cNvSpPr>
          <p:nvPr/>
        </p:nvSpPr>
        <p:spPr bwMode="auto">
          <a:xfrm>
            <a:off x="179388" y="4437063"/>
            <a:ext cx="8569325" cy="2073275"/>
          </a:xfrm>
          <a:prstGeom prst="rect">
            <a:avLst/>
          </a:prstGeom>
          <a:noFill/>
          <a:ln w="9525">
            <a:noFill/>
            <a:miter lim="800000"/>
            <a:headEnd/>
            <a:tailEnd/>
          </a:ln>
        </p:spPr>
        <p:txBody>
          <a:bodyPr>
            <a:spAutoFit/>
          </a:bodyPr>
          <a:lstStyle/>
          <a:p>
            <a:pPr>
              <a:spcBef>
                <a:spcPct val="50000"/>
              </a:spcBef>
            </a:pPr>
            <a:r>
              <a:rPr lang="pl-PL" sz="1600">
                <a:latin typeface="Times New Roman" pitchFamily="18" charset="0"/>
              </a:rPr>
              <a:t> WNIOSKI   : </a:t>
            </a:r>
          </a:p>
          <a:p>
            <a:pPr>
              <a:spcBef>
                <a:spcPct val="50000"/>
              </a:spcBef>
            </a:pPr>
            <a:r>
              <a:rPr lang="pl-PL" sz="1200">
                <a:latin typeface="Times New Roman" pitchFamily="18" charset="0"/>
              </a:rPr>
              <a:t> -    ZABURZENIA   CZYNNOŚCI   KRĘGOSŁUPA   SĄ   PRZYCZYNAMI  </a:t>
            </a:r>
          </a:p>
          <a:p>
            <a:pPr>
              <a:spcBef>
                <a:spcPct val="50000"/>
              </a:spcBef>
            </a:pPr>
            <a:r>
              <a:rPr lang="pl-PL" sz="1200">
                <a:latin typeface="Times New Roman" pitchFamily="18" charset="0"/>
              </a:rPr>
              <a:t>      CHORÓB   WEWNĘTRZNYCH                                                                           </a:t>
            </a:r>
          </a:p>
          <a:p>
            <a:pPr>
              <a:spcBef>
                <a:spcPct val="50000"/>
              </a:spcBef>
            </a:pPr>
            <a:r>
              <a:rPr lang="pl-PL" sz="1200">
                <a:latin typeface="Times New Roman" pitchFamily="18" charset="0"/>
              </a:rPr>
              <a:t> -     SCHORZENIE   NARZĄDU   WEWNĘTZNEGO   POWODUJE   DOLEGLIWOŚCI   KRĘGOSŁUPA                                                                                -    CHOROBA   NARZĄDU   WEWNĘTRZNEGO   WYWOŁUJE   RZEKOMO  –KORZENIOWE   REAKCJE   W     KRĘGOSŁUPIE ,    POWODUJĄC    ZABLOKOWANIE    W    SEGMENCIE    RUCHOWYM    KRĘGOSŁUPA.                                                                                                                        -    JEŻELI  NIE  ZOSTANIE  USUNIĘTE  ZABLOKOWANIE  RUCHOWE  W  KRĘGOSŁUPIE  PO   WYLECZENIU     CHOROBY     WEWNĘTRZNEJ , TO  ZABLOKOWANIE    MOŻE    POWODOWAĆ   DOLEGLIWOŚCI    NARZĄDU  WEWNĘTZNEGO.</a:t>
            </a:r>
          </a:p>
        </p:txBody>
      </p:sp>
      <p:sp>
        <p:nvSpPr>
          <p:cNvPr id="54278" name="Text Box 6"/>
          <p:cNvSpPr txBox="1">
            <a:spLocks noChangeArrowheads="1"/>
          </p:cNvSpPr>
          <p:nvPr/>
        </p:nvSpPr>
        <p:spPr bwMode="auto">
          <a:xfrm>
            <a:off x="5580063" y="4724400"/>
            <a:ext cx="3384550" cy="457200"/>
          </a:xfrm>
          <a:prstGeom prst="rect">
            <a:avLst/>
          </a:prstGeom>
          <a:solidFill>
            <a:schemeClr val="tx1"/>
          </a:solidFill>
          <a:ln w="9525">
            <a:noFill/>
            <a:miter lim="800000"/>
            <a:headEnd/>
            <a:tailEnd/>
          </a:ln>
        </p:spPr>
        <p:txBody>
          <a:bodyPr>
            <a:spAutoFit/>
          </a:bodyPr>
          <a:lstStyle/>
          <a:p>
            <a:pPr algn="ctr">
              <a:spcBef>
                <a:spcPct val="50000"/>
              </a:spcBef>
            </a:pPr>
            <a:r>
              <a:rPr lang="pl-PL" sz="1200" b="0">
                <a:solidFill>
                  <a:schemeClr val="bg2"/>
                </a:solidFill>
              </a:rPr>
              <a:t>Schemat  zmian  odruchowych                                  w chorobach  kręgosłupa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395288" y="3933825"/>
            <a:ext cx="8569325" cy="3500438"/>
          </a:xfrm>
        </p:spPr>
        <p:txBody>
          <a:bodyPr/>
          <a:lstStyle/>
          <a:p>
            <a:pPr marL="609600" indent="-609600" eaLnBrk="1" hangingPunct="1">
              <a:lnSpc>
                <a:spcPct val="80000"/>
              </a:lnSpc>
              <a:buFont typeface="Wingdings" panose="05000000000000000000" pitchFamily="2" charset="2"/>
              <a:buNone/>
            </a:pPr>
            <a:endParaRPr lang="pl-PL" altLang="pl-PL" sz="1800" smtClean="0">
              <a:latin typeface="Times New Roman" panose="02020603050405020304" pitchFamily="18" charset="0"/>
            </a:endParaRPr>
          </a:p>
          <a:p>
            <a:pPr marL="609600" indent="-609600" eaLnBrk="1" hangingPunct="1">
              <a:lnSpc>
                <a:spcPct val="80000"/>
              </a:lnSpc>
              <a:buFont typeface="Wingdings" panose="05000000000000000000" pitchFamily="2" charset="2"/>
              <a:buNone/>
            </a:pPr>
            <a:r>
              <a:rPr lang="pl-PL" altLang="pl-PL" sz="2000" smtClean="0">
                <a:latin typeface="Times New Roman" panose="02020603050405020304" pitchFamily="18" charset="0"/>
              </a:rPr>
              <a:t>a)      Tkankę kostną zbitą tworzą blaszki kostne ułożone spiralnie (5-6 warstw). Tworzą trzon kości długich przypominający rury (jest to rozwiązanie optymalne pod względem wytrzymałość materiału )</a:t>
            </a:r>
          </a:p>
          <a:p>
            <a:pPr marL="609600" indent="-609600" eaLnBrk="1" hangingPunct="1">
              <a:lnSpc>
                <a:spcPct val="80000"/>
              </a:lnSpc>
              <a:buFont typeface="Wingdings" panose="05000000000000000000" pitchFamily="2" charset="2"/>
              <a:buNone/>
            </a:pPr>
            <a:r>
              <a:rPr lang="pl-PL" altLang="pl-PL" sz="2000" smtClean="0">
                <a:latin typeface="Times New Roman" panose="02020603050405020304" pitchFamily="18" charset="0"/>
              </a:rPr>
              <a:t>b) W trzonach znajduje się szpik żółty z limfocytami. Złe odżywienie tej okolicy, czyli brak sił pociągania mięśniowego to spadek obronności</a:t>
            </a:r>
          </a:p>
          <a:p>
            <a:pPr marL="609600" indent="-609600" eaLnBrk="1" hangingPunct="1">
              <a:lnSpc>
                <a:spcPct val="80000"/>
              </a:lnSpc>
              <a:buFont typeface="Wingdings" panose="05000000000000000000" pitchFamily="2" charset="2"/>
              <a:buNone/>
            </a:pPr>
            <a:r>
              <a:rPr lang="pl-PL" altLang="pl-PL" sz="2000" smtClean="0">
                <a:latin typeface="Times New Roman" panose="02020603050405020304" pitchFamily="18" charset="0"/>
              </a:rPr>
              <a:t>c)  Na kość działają siły nacisku wyduszając z niej krew oraz siły pociągania mięśniowego , które odkształcając blaszki kostne tworzą podciśnienie , przez co powodują napływ krwi do kości. Można tkankę kostną porównać do gąbki , którą nasączamy wodą i później ją wyciskamy .</a:t>
            </a:r>
          </a:p>
        </p:txBody>
      </p:sp>
      <p:pic>
        <p:nvPicPr>
          <p:cNvPr id="16589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43500" y="214313"/>
            <a:ext cx="3889375" cy="383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ole tekstowe 3"/>
          <p:cNvSpPr txBox="1"/>
          <p:nvPr/>
        </p:nvSpPr>
        <p:spPr>
          <a:xfrm>
            <a:off x="0" y="214313"/>
            <a:ext cx="5143500" cy="5842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eaLnBrk="1" fontAlgn="auto" hangingPunct="1">
              <a:spcBef>
                <a:spcPts val="0"/>
              </a:spcBef>
              <a:spcAft>
                <a:spcPts val="0"/>
              </a:spcAft>
              <a:defRPr/>
            </a:pPr>
            <a:r>
              <a:rPr lang="pl-PL" sz="3200" b="1" dirty="0">
                <a:latin typeface="Times New Roman" pitchFamily="18" charset="0"/>
                <a:cs typeface="Times New Roman" pitchFamily="18" charset="0"/>
              </a:rPr>
              <a:t>KOŚCI  DŁUGIE-  TRZON</a:t>
            </a:r>
          </a:p>
        </p:txBody>
      </p:sp>
    </p:spTree>
    <p:extLst>
      <p:ext uri="{BB962C8B-B14F-4D97-AF65-F5344CB8AC3E}">
        <p14:creationId xmlns="" xmlns:p14="http://schemas.microsoft.com/office/powerpoint/2010/main" val="332334721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additive="base">
                                        <p:cTn id="7" dur="500" fill="hold"/>
                                        <p:tgtEl>
                                          <p:spTgt spid="165891"/>
                                        </p:tgtEl>
                                        <p:attrNameLst>
                                          <p:attrName>ppt_x</p:attrName>
                                        </p:attrNameLst>
                                      </p:cBhvr>
                                      <p:tavLst>
                                        <p:tav tm="0">
                                          <p:val>
                                            <p:strVal val="0-#ppt_w/2"/>
                                          </p:val>
                                        </p:tav>
                                        <p:tav tm="100000">
                                          <p:val>
                                            <p:strVal val="#ppt_x"/>
                                          </p:val>
                                        </p:tav>
                                      </p:tavLst>
                                    </p:anim>
                                    <p:anim calcmode="lin" valueType="num">
                                      <p:cBhvr additive="base">
                                        <p:cTn id="8" dur="500" fill="hold"/>
                                        <p:tgtEl>
                                          <p:spTgt spid="16589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5890">
                                            <p:txEl>
                                              <p:pRg st="1" end="1"/>
                                            </p:txEl>
                                          </p:spTgt>
                                        </p:tgtEl>
                                        <p:attrNameLst>
                                          <p:attrName>style.visibility</p:attrName>
                                        </p:attrNameLst>
                                      </p:cBhvr>
                                      <p:to>
                                        <p:strVal val="visible"/>
                                      </p:to>
                                    </p:set>
                                    <p:anim calcmode="lin" valueType="num">
                                      <p:cBhvr additive="base">
                                        <p:cTn id="13" dur="500" fill="hold"/>
                                        <p:tgtEl>
                                          <p:spTgt spid="16589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5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5890">
                                            <p:txEl>
                                              <p:pRg st="2" end="2"/>
                                            </p:txEl>
                                          </p:spTgt>
                                        </p:tgtEl>
                                        <p:attrNameLst>
                                          <p:attrName>style.visibility</p:attrName>
                                        </p:attrNameLst>
                                      </p:cBhvr>
                                      <p:to>
                                        <p:strVal val="visible"/>
                                      </p:to>
                                    </p:set>
                                    <p:anim calcmode="lin" valueType="num">
                                      <p:cBhvr additive="base">
                                        <p:cTn id="19" dur="500" fill="hold"/>
                                        <p:tgtEl>
                                          <p:spTgt spid="16589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5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5890">
                                            <p:txEl>
                                              <p:pRg st="3" end="3"/>
                                            </p:txEl>
                                          </p:spTgt>
                                        </p:tgtEl>
                                        <p:attrNameLst>
                                          <p:attrName>style.visibility</p:attrName>
                                        </p:attrNameLst>
                                      </p:cBhvr>
                                      <p:to>
                                        <p:strVal val="visible"/>
                                      </p:to>
                                    </p:set>
                                    <p:anim calcmode="lin" valueType="num">
                                      <p:cBhvr additive="base">
                                        <p:cTn id="25" dur="500" fill="hold"/>
                                        <p:tgtEl>
                                          <p:spTgt spid="16589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589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ytuł 1"/>
          <p:cNvSpPr>
            <a:spLocks noGrp="1"/>
          </p:cNvSpPr>
          <p:nvPr>
            <p:ph type="title"/>
          </p:nvPr>
        </p:nvSpPr>
        <p:spPr>
          <a:xfrm>
            <a:off x="468313" y="765175"/>
            <a:ext cx="4330700" cy="2001838"/>
          </a:xfrm>
        </p:spPr>
        <p:txBody>
          <a:bodyPr/>
          <a:lstStyle/>
          <a:p>
            <a:r>
              <a:rPr lang="pl-PL" smtClean="0">
                <a:latin typeface="Times New Roman" pitchFamily="18" charset="0"/>
                <a:cs typeface="Times New Roman" pitchFamily="18" charset="0"/>
              </a:rPr>
              <a:t/>
            </a:r>
            <a:br>
              <a:rPr lang="pl-PL" smtClean="0">
                <a:latin typeface="Times New Roman" pitchFamily="18" charset="0"/>
                <a:cs typeface="Times New Roman" pitchFamily="18" charset="0"/>
              </a:rPr>
            </a:br>
            <a:r>
              <a:rPr lang="pl-PL" smtClean="0">
                <a:latin typeface="Times New Roman" pitchFamily="18" charset="0"/>
                <a:cs typeface="Times New Roman" pitchFamily="18" charset="0"/>
              </a:rPr>
              <a:t>     PLECAK  TORNISTER</a:t>
            </a:r>
            <a:r>
              <a:rPr lang="pl-PL" u="sng" smtClean="0">
                <a:latin typeface="Times New Roman" pitchFamily="18" charset="0"/>
                <a:cs typeface="Times New Roman" pitchFamily="18" charset="0"/>
              </a:rPr>
              <a:t/>
            </a:r>
            <a:br>
              <a:rPr lang="pl-PL" u="sng" smtClean="0">
                <a:latin typeface="Times New Roman" pitchFamily="18" charset="0"/>
                <a:cs typeface="Times New Roman" pitchFamily="18" charset="0"/>
              </a:rPr>
            </a:br>
            <a:endParaRPr lang="pl-PL" u="sng" smtClean="0">
              <a:latin typeface="Times New Roman" pitchFamily="18" charset="0"/>
              <a:cs typeface="Times New Roman" pitchFamily="18" charset="0"/>
            </a:endParaRPr>
          </a:p>
        </p:txBody>
      </p:sp>
      <p:sp>
        <p:nvSpPr>
          <p:cNvPr id="55299" name="Symbol zastępczy zawartości 2"/>
          <p:cNvSpPr>
            <a:spLocks noGrp="1"/>
          </p:cNvSpPr>
          <p:nvPr>
            <p:ph idx="1"/>
          </p:nvPr>
        </p:nvSpPr>
        <p:spPr>
          <a:xfrm>
            <a:off x="0" y="2852738"/>
            <a:ext cx="9144000" cy="4005262"/>
          </a:xfrm>
        </p:spPr>
        <p:txBody>
          <a:bodyPr/>
          <a:lstStyle/>
          <a:p>
            <a:endParaRPr lang="pl-PL" sz="1800" smtClean="0"/>
          </a:p>
          <a:p>
            <a:pPr>
              <a:buFont typeface="Wingdings 2" pitchFamily="18" charset="2"/>
              <a:buNone/>
            </a:pPr>
            <a:r>
              <a:rPr lang="pl-PL" sz="1800" smtClean="0"/>
              <a:t>      </a:t>
            </a:r>
          </a:p>
          <a:p>
            <a:endParaRPr lang="pl-PL" sz="1800" smtClean="0">
              <a:latin typeface="Times New Roman" pitchFamily="18" charset="0"/>
              <a:cs typeface="Times New Roman" pitchFamily="18" charset="0"/>
            </a:endParaRPr>
          </a:p>
          <a:p>
            <a:r>
              <a:rPr lang="pl-PL" sz="1800" smtClean="0">
                <a:latin typeface="Times New Roman" pitchFamily="18" charset="0"/>
                <a:cs typeface="Times New Roman" pitchFamily="18" charset="0"/>
              </a:rPr>
              <a:t>     Zaburzenia postawy nabyte w dzieciństwie będą sprzyjały przeciążeniom narządu ruchu, co z kolei może powodować szybszy rozwój zmian zwyrodnieniowych. W połączeniu z coraz mniejszą aktywnością fizyczną uczniów może oznaczać wieloletnie bóle kręgosłupa w dorosłym życiu. Przy wyborze szkolnej torby dla dziecka mamy różne możliwości:  Tornister Jest przede wszystkim odpowiednio usztywniony, przez co pomaga zachować właściwą postawę ciała (proste plecy )Według Światowej Organizacji Zdrowia tornister nie powinien ważyć więcej niż 10 proc. masy dziecka. Tymczasem nawet 75 proc. pierwszaków ma za ciężkie plecaki. - Źle dobrany tornister może spowodować zmniejszenie pojemności płuc, wady postawy, mrowienie rąk czy bóle kręgosłupa </a:t>
            </a:r>
          </a:p>
          <a:p>
            <a:endParaRPr lang="pl-PL" sz="1400" smtClean="0"/>
          </a:p>
        </p:txBody>
      </p:sp>
      <p:pic>
        <p:nvPicPr>
          <p:cNvPr id="55300" name="Picture 2" descr="http://3.bp.blogspot.com/-IDH96lCtdsE/UXoxgRu4skI/AAAAAAAAASQ/CuTJ6usqeZU/s1600/postawy.jpg"/>
          <p:cNvPicPr>
            <a:picLocks noChangeAspect="1" noChangeArrowheads="1"/>
          </p:cNvPicPr>
          <p:nvPr/>
        </p:nvPicPr>
        <p:blipFill>
          <a:blip r:embed="rId2" cstate="print"/>
          <a:srcRect/>
          <a:stretch>
            <a:fillRect/>
          </a:stretch>
        </p:blipFill>
        <p:spPr bwMode="auto">
          <a:xfrm>
            <a:off x="4356100" y="260350"/>
            <a:ext cx="3876675" cy="355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ytuł 1"/>
          <p:cNvSpPr>
            <a:spLocks noGrp="1"/>
          </p:cNvSpPr>
          <p:nvPr>
            <p:ph type="title"/>
          </p:nvPr>
        </p:nvSpPr>
        <p:spPr>
          <a:xfrm>
            <a:off x="0" y="333375"/>
            <a:ext cx="4546600" cy="1143000"/>
          </a:xfrm>
        </p:spPr>
        <p:txBody>
          <a:bodyPr/>
          <a:lstStyle/>
          <a:p>
            <a:r>
              <a:rPr lang="pl-PL" sz="4000" smtClean="0">
                <a:latin typeface="Times New Roman" pitchFamily="18" charset="0"/>
                <a:cs typeface="Times New Roman" pitchFamily="18" charset="0"/>
              </a:rPr>
              <a:t>KOŚCI  TWARDE </a:t>
            </a:r>
            <a:br>
              <a:rPr lang="pl-PL" sz="4000" smtClean="0">
                <a:latin typeface="Times New Roman" pitchFamily="18" charset="0"/>
                <a:cs typeface="Times New Roman" pitchFamily="18" charset="0"/>
              </a:rPr>
            </a:br>
            <a:r>
              <a:rPr lang="pl-PL" sz="4000" smtClean="0">
                <a:latin typeface="Times New Roman" pitchFamily="18" charset="0"/>
                <a:cs typeface="Times New Roman" pitchFamily="18" charset="0"/>
              </a:rPr>
              <a:t> JAK  STAL</a:t>
            </a:r>
          </a:p>
        </p:txBody>
      </p:sp>
      <p:sp>
        <p:nvSpPr>
          <p:cNvPr id="56323" name="Symbol zastępczy zawartości 2"/>
          <p:cNvSpPr>
            <a:spLocks noGrp="1"/>
          </p:cNvSpPr>
          <p:nvPr>
            <p:ph idx="1"/>
          </p:nvPr>
        </p:nvSpPr>
        <p:spPr>
          <a:xfrm>
            <a:off x="0" y="3773488"/>
            <a:ext cx="9144000" cy="3084512"/>
          </a:xfrm>
        </p:spPr>
        <p:txBody>
          <a:bodyPr/>
          <a:lstStyle/>
          <a:p>
            <a:pPr>
              <a:buFont typeface="Wingdings 2" pitchFamily="18" charset="2"/>
              <a:buNone/>
            </a:pPr>
            <a:r>
              <a:rPr lang="pl-PL" sz="1800" smtClean="0">
                <a:latin typeface="Times New Roman" pitchFamily="18" charset="0"/>
                <a:cs typeface="Times New Roman" pitchFamily="18" charset="0"/>
              </a:rPr>
              <a:t>   </a:t>
            </a:r>
          </a:p>
          <a:p>
            <a:pPr>
              <a:buFont typeface="Wingdings 2" pitchFamily="18" charset="2"/>
              <a:buNone/>
            </a:pPr>
            <a:r>
              <a:rPr lang="pl-PL" sz="1800" smtClean="0">
                <a:latin typeface="Times New Roman" pitchFamily="18" charset="0"/>
                <a:cs typeface="Times New Roman" pitchFamily="18" charset="0"/>
              </a:rPr>
              <a:t>      Statystyki mówią, że na bóle stawów albo kręgosłupa cierpi co piąty Polak. Choć myśląc o nich, zwykle nazywa się je "reumatyzmem", tak naprawdę są one różnymi chorobami, a najczęściej chorobą zwyrodnieniową stawów (CHZS, która dotyka głównie ludzi starszych) albo reumatoidalnym zapaleniem stawów (RZS dotyczy przede wszystkim młodych). RZS nie da się wyleczyć, można jedynie powstrzymać jego rozwój, a jeśli się tego nie zrobi odpowiednio wcześnie - grozi to trwałym kalectwem. Choroba rozwija się Dieta, ruch i zdrowy tryb życia pozwolą utrzymać kości w dobrej kondycji, a właściwe leczenie zatrzyma spustoszenie, jakie czynią groźne choroby układu kostnego. Na bóle stawów albo kręgosłupa cierpi co piąty Polak </a:t>
            </a:r>
          </a:p>
          <a:p>
            <a:endParaRPr lang="pl-PL" smtClean="0"/>
          </a:p>
        </p:txBody>
      </p:sp>
      <p:pic>
        <p:nvPicPr>
          <p:cNvPr id="56324" name="Picture 2" descr="http://www.atest.org.pl/bad31.jpg"/>
          <p:cNvPicPr>
            <a:picLocks noChangeAspect="1" noChangeArrowheads="1"/>
          </p:cNvPicPr>
          <p:nvPr/>
        </p:nvPicPr>
        <p:blipFill>
          <a:blip r:embed="rId2" cstate="print"/>
          <a:srcRect/>
          <a:stretch>
            <a:fillRect/>
          </a:stretch>
        </p:blipFill>
        <p:spPr bwMode="auto">
          <a:xfrm>
            <a:off x="2916238" y="1052513"/>
            <a:ext cx="6057900"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ytuł 1"/>
          <p:cNvSpPr>
            <a:spLocks noGrp="1"/>
          </p:cNvSpPr>
          <p:nvPr>
            <p:ph type="title"/>
          </p:nvPr>
        </p:nvSpPr>
        <p:spPr>
          <a:xfrm>
            <a:off x="0" y="188913"/>
            <a:ext cx="4859338" cy="1800225"/>
          </a:xfrm>
        </p:spPr>
        <p:txBody>
          <a:bodyPr/>
          <a:lstStyle/>
          <a:p>
            <a:pPr algn="ctr"/>
            <a:r>
              <a:rPr lang="pl-PL" sz="4400" smtClean="0">
                <a:latin typeface="Times New Roman" pitchFamily="18" charset="0"/>
                <a:cs typeface="Times New Roman" pitchFamily="18" charset="0"/>
              </a:rPr>
              <a:t>CIĄŻA </a:t>
            </a:r>
            <a:br>
              <a:rPr lang="pl-PL" sz="4400" smtClean="0">
                <a:latin typeface="Times New Roman" pitchFamily="18" charset="0"/>
                <a:cs typeface="Times New Roman" pitchFamily="18" charset="0"/>
              </a:rPr>
            </a:br>
            <a:r>
              <a:rPr lang="pl-PL" sz="4400" smtClean="0">
                <a:latin typeface="Times New Roman" pitchFamily="18" charset="0"/>
                <a:cs typeface="Times New Roman" pitchFamily="18" charset="0"/>
              </a:rPr>
              <a:t> -  BÓLE  KRZYŻA</a:t>
            </a:r>
          </a:p>
        </p:txBody>
      </p:sp>
      <p:sp>
        <p:nvSpPr>
          <p:cNvPr id="57347" name="Symbol zastępczy zawartości 2"/>
          <p:cNvSpPr>
            <a:spLocks noGrp="1"/>
          </p:cNvSpPr>
          <p:nvPr>
            <p:ph idx="1"/>
          </p:nvPr>
        </p:nvSpPr>
        <p:spPr>
          <a:xfrm>
            <a:off x="0" y="3644900"/>
            <a:ext cx="9144000" cy="2952750"/>
          </a:xfrm>
        </p:spPr>
        <p:txBody>
          <a:bodyPr/>
          <a:lstStyle/>
          <a:p>
            <a:pPr>
              <a:buFont typeface="Wingdings 2" pitchFamily="18" charset="2"/>
              <a:buNone/>
            </a:pPr>
            <a:r>
              <a:rPr lang="pl-PL" sz="1800" smtClean="0">
                <a:latin typeface="Times New Roman" pitchFamily="18" charset="0"/>
                <a:cs typeface="Times New Roman" pitchFamily="18" charset="0"/>
              </a:rPr>
              <a:t>           </a:t>
            </a:r>
            <a:r>
              <a:rPr lang="pl-PL" sz="2000" smtClean="0">
                <a:latin typeface="Times New Roman" pitchFamily="18" charset="0"/>
                <a:cs typeface="Times New Roman" pitchFamily="18" charset="0"/>
              </a:rPr>
              <a:t>Ciążą. Czy można coś poradzić na męczące bóle krzyża? - Bóle te biorą się zwykle ze zwiększonego obciążenia kręgosłupa i z reguły ustępują po porodzie. Ulgę przyniesie zmiana pozycji, masaż obolałych miejsc, gimnastyka  i  przede wszystkim  medyczne  plastrowanie. W ciągu dnia trzeba się oszczędzać i polegiwać. Jeżeli dolegliwości są bardzo dokuczliwe, można w porozumieniu z lekarzem wziąć łagodny środek przeciwbólowy. Ból promieniujący w kierunku pęcherza bywa oznaką zakażenia dróg moczowych. Lekarz może zlecić badanie ogólne moczu i Kobieta w ciąży musi się oszczędzać, a jeśli męczą ją bóle kręgosłupa, często odpoczywać. Powinna obserwować swoje ciało, a wątpliwości zgłaszać lekarzowi </a:t>
            </a:r>
          </a:p>
          <a:p>
            <a:endParaRPr lang="pl-PL" sz="1800" smtClean="0"/>
          </a:p>
        </p:txBody>
      </p:sp>
      <p:pic>
        <p:nvPicPr>
          <p:cNvPr id="57348" name="Picture 2" descr="http://pliki.pulshr.pl/i/02/32/83/023283_940.jpg"/>
          <p:cNvPicPr>
            <a:picLocks noChangeAspect="1" noChangeArrowheads="1"/>
          </p:cNvPicPr>
          <p:nvPr/>
        </p:nvPicPr>
        <p:blipFill>
          <a:blip r:embed="rId2" cstate="print"/>
          <a:srcRect/>
          <a:stretch>
            <a:fillRect/>
          </a:stretch>
        </p:blipFill>
        <p:spPr bwMode="auto">
          <a:xfrm>
            <a:off x="4787900" y="836613"/>
            <a:ext cx="4168775" cy="271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457200" y="0"/>
            <a:ext cx="8229600" cy="981075"/>
          </a:xfrm>
        </p:spPr>
        <p:txBody>
          <a:bodyPr/>
          <a:lstStyle/>
          <a:p>
            <a:pPr eaLnBrk="1" hangingPunct="1"/>
            <a:r>
              <a:rPr lang="pl-PL" smtClean="0">
                <a:latin typeface="Times New Roman" pitchFamily="18" charset="0"/>
                <a:cs typeface="Times New Roman" pitchFamily="18" charset="0"/>
              </a:rPr>
              <a:t>KRĘGOSŁUP  A  SPORT</a:t>
            </a:r>
          </a:p>
        </p:txBody>
      </p:sp>
      <p:sp>
        <p:nvSpPr>
          <p:cNvPr id="58371" name="Rectangle 3"/>
          <p:cNvSpPr>
            <a:spLocks noGrp="1" noChangeArrowheads="1"/>
          </p:cNvSpPr>
          <p:nvPr>
            <p:ph idx="1"/>
          </p:nvPr>
        </p:nvSpPr>
        <p:spPr>
          <a:xfrm>
            <a:off x="0" y="908050"/>
            <a:ext cx="9144000" cy="6408738"/>
          </a:xfrm>
        </p:spPr>
        <p:txBody>
          <a:bodyPr/>
          <a:lstStyle/>
          <a:p>
            <a:pPr eaLnBrk="1" hangingPunct="1"/>
            <a:r>
              <a:rPr lang="pl-PL" sz="2400" smtClean="0"/>
              <a:t>     </a:t>
            </a:r>
            <a:r>
              <a:rPr lang="pl-PL" sz="2000" smtClean="0">
                <a:latin typeface="Times New Roman" pitchFamily="18" charset="0"/>
                <a:cs typeface="Times New Roman" pitchFamily="18" charset="0"/>
              </a:rPr>
              <a:t>W ostatnich latach dużo mówi się o aktywności ruchowej , o potrzebie ruszania się. W Niemczech 42 % ankietowanych uważa , że kto chce być ,, fit” i kto chce być zdrowy , ten musi uprawiać sport  ( 1985 r.) . Ostatnio nawet 63% respondentów twierdzi , że uprawia regularnie jakąś dyscyplinę , a 46 % rusza się 4 x w tygodniu.</a:t>
            </a:r>
          </a:p>
          <a:p>
            <a:pPr eaLnBrk="1" hangingPunct="1">
              <a:buFont typeface="Wingdings" pitchFamily="2" charset="2"/>
              <a:buNone/>
            </a:pPr>
            <a:r>
              <a:rPr lang="pl-PL" sz="2000" smtClean="0">
                <a:latin typeface="Times New Roman" pitchFamily="18" charset="0"/>
                <a:cs typeface="Times New Roman" pitchFamily="18" charset="0"/>
              </a:rPr>
              <a:t>          Musimy więc zadać sobie pytanie , które rodzaje sportu szkodzą plecom , a które służą . Przedstawiamy różne rodzaje sportu , przy opisywaniu których zaznaczamy gwiazdkami , w jakim stopniu jest on tolerowany przez kręgosłup. W ten sposób można szybko podjąć decyzję, który z rodzajów sportu jest bezpieczny dla kręgosłupa i trenowanie jego ( najlepiej po konsultacji lekarskiej ) będzie nam służyło.</a:t>
            </a:r>
          </a:p>
          <a:p>
            <a:pPr eaLnBrk="1" hangingPunct="1">
              <a:buFont typeface="Wingdings" pitchFamily="2" charset="2"/>
              <a:buNone/>
            </a:pPr>
            <a:r>
              <a:rPr lang="pl-PL" sz="2000" smtClean="0">
                <a:latin typeface="Times New Roman" pitchFamily="18" charset="0"/>
                <a:cs typeface="Times New Roman" pitchFamily="18" charset="0"/>
              </a:rPr>
              <a:t>     ****    bardzo godny polecenia</a:t>
            </a:r>
          </a:p>
          <a:p>
            <a:pPr eaLnBrk="1" hangingPunct="1">
              <a:buFont typeface="Wingdings" pitchFamily="2" charset="2"/>
              <a:buNone/>
            </a:pPr>
            <a:r>
              <a:rPr lang="pl-PL" sz="2000" smtClean="0">
                <a:latin typeface="Times New Roman" pitchFamily="18" charset="0"/>
                <a:cs typeface="Times New Roman" pitchFamily="18" charset="0"/>
              </a:rPr>
              <a:t>     ***      godny polecenia</a:t>
            </a:r>
          </a:p>
          <a:p>
            <a:pPr eaLnBrk="1" hangingPunct="1">
              <a:buFont typeface="Wingdings" pitchFamily="2" charset="2"/>
              <a:buNone/>
            </a:pPr>
            <a:r>
              <a:rPr lang="pl-PL" sz="2000" smtClean="0">
                <a:latin typeface="Times New Roman" pitchFamily="18" charset="0"/>
                <a:cs typeface="Times New Roman" pitchFamily="18" charset="0"/>
              </a:rPr>
              <a:t>     **        zalecany przy odpowiednich warunkach </a:t>
            </a:r>
          </a:p>
          <a:p>
            <a:pPr eaLnBrk="1" hangingPunct="1">
              <a:buFont typeface="Wingdings" pitchFamily="2" charset="2"/>
              <a:buNone/>
            </a:pPr>
            <a:r>
              <a:rPr lang="pl-PL" sz="2000" smtClean="0">
                <a:latin typeface="Times New Roman" pitchFamily="18" charset="0"/>
                <a:cs typeface="Times New Roman" pitchFamily="18" charset="0"/>
              </a:rPr>
              <a:t>     *          nie zalecany  </a:t>
            </a:r>
          </a:p>
          <a:p>
            <a:pPr eaLnBrk="1" hangingPunct="1">
              <a:buFont typeface="Wingdings" pitchFamily="2" charset="2"/>
              <a:buNone/>
            </a:pPr>
            <a:r>
              <a:rPr lang="pl-PL" sz="2000" smtClean="0">
                <a:latin typeface="Times New Roman" pitchFamily="18" charset="0"/>
                <a:cs typeface="Times New Roman" pitchFamily="18" charset="0"/>
              </a:rPr>
              <a:t>    +          wpływ  korzystny</a:t>
            </a:r>
          </a:p>
          <a:p>
            <a:pPr eaLnBrk="1" hangingPunct="1">
              <a:buFont typeface="Wingdings" pitchFamily="2" charset="2"/>
              <a:buNone/>
            </a:pPr>
            <a:r>
              <a:rPr lang="pl-PL" sz="2000" smtClean="0">
                <a:latin typeface="Times New Roman" pitchFamily="18" charset="0"/>
                <a:cs typeface="Times New Roman" pitchFamily="18" charset="0"/>
              </a:rPr>
              <a:t>    -           wpływ   szkodliwy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57200" y="274638"/>
            <a:ext cx="3467100" cy="1282700"/>
          </a:xfrm>
        </p:spPr>
        <p:txBody>
          <a:bodyPr/>
          <a:lstStyle/>
          <a:p>
            <a:pPr eaLnBrk="1" hangingPunct="1"/>
            <a:r>
              <a:rPr lang="pl-PL" sz="3600" smtClean="0">
                <a:latin typeface="Times New Roman" pitchFamily="18" charset="0"/>
                <a:cs typeface="Times New Roman" pitchFamily="18" charset="0"/>
              </a:rPr>
              <a:t>PŁYWANIE</a:t>
            </a:r>
            <a:r>
              <a:rPr lang="pl-PL" sz="2800" smtClean="0">
                <a:latin typeface="Times New Roman" pitchFamily="18" charset="0"/>
                <a:cs typeface="Times New Roman" pitchFamily="18" charset="0"/>
              </a:rPr>
              <a:t> </a:t>
            </a:r>
          </a:p>
        </p:txBody>
      </p:sp>
      <p:sp>
        <p:nvSpPr>
          <p:cNvPr id="59395" name="Rectangle 3"/>
          <p:cNvSpPr>
            <a:spLocks noGrp="1" noChangeArrowheads="1"/>
          </p:cNvSpPr>
          <p:nvPr>
            <p:ph idx="1"/>
          </p:nvPr>
        </p:nvSpPr>
        <p:spPr>
          <a:xfrm>
            <a:off x="0" y="2708275"/>
            <a:ext cx="9144000" cy="4149725"/>
          </a:xfrm>
        </p:spPr>
        <p:txBody>
          <a:bodyPr/>
          <a:lstStyle/>
          <a:p>
            <a:pPr eaLnBrk="1" hangingPunct="1">
              <a:lnSpc>
                <a:spcPct val="90000"/>
              </a:lnSpc>
              <a:buFont typeface="Wingdings" pitchFamily="2" charset="2"/>
              <a:buNone/>
            </a:pPr>
            <a:r>
              <a:rPr lang="pl-PL" smtClean="0">
                <a:latin typeface="Times New Roman" pitchFamily="18" charset="0"/>
                <a:cs typeface="Times New Roman" pitchFamily="18" charset="0"/>
              </a:rPr>
              <a:t>       Podczas pływania siła wyporności wody odciąża dyski przy równoczesnej aktywności mięśni posturalnych.  Uważać należy przy ,,żabce” –obciążenie odcinka szyjnego i lędźwiowego oraz przy ,,delfinie” – odcinek lędźwiowy. </a:t>
            </a:r>
          </a:p>
          <a:p>
            <a:pPr eaLnBrk="1" hangingPunct="1">
              <a:lnSpc>
                <a:spcPct val="90000"/>
              </a:lnSpc>
              <a:buFont typeface="Wingdings" pitchFamily="2" charset="2"/>
              <a:buNone/>
            </a:pPr>
            <a:r>
              <a:rPr lang="pl-PL" smtClean="0">
                <a:latin typeface="Times New Roman" pitchFamily="18" charset="0"/>
                <a:cs typeface="Times New Roman" pitchFamily="18" charset="0"/>
              </a:rPr>
              <a:t>        OCENA   ****</a:t>
            </a:r>
          </a:p>
          <a:p>
            <a:pPr eaLnBrk="1" hangingPunct="1">
              <a:lnSpc>
                <a:spcPct val="90000"/>
              </a:lnSpc>
              <a:buFont typeface="Wingdings" pitchFamily="2" charset="2"/>
              <a:buNone/>
            </a:pPr>
            <a:r>
              <a:rPr lang="pl-PL" smtClean="0">
                <a:latin typeface="Times New Roman" pitchFamily="18" charset="0"/>
                <a:cs typeface="Times New Roman" pitchFamily="18" charset="0"/>
              </a:rPr>
              <a:t>                         (+)   -  kraul, grzbiet</a:t>
            </a:r>
          </a:p>
          <a:p>
            <a:pPr eaLnBrk="1" hangingPunct="1">
              <a:lnSpc>
                <a:spcPct val="90000"/>
              </a:lnSpc>
              <a:buFont typeface="Wingdings" pitchFamily="2" charset="2"/>
              <a:buNone/>
            </a:pPr>
            <a:r>
              <a:rPr lang="pl-PL" smtClean="0">
                <a:latin typeface="Times New Roman" pitchFamily="18" charset="0"/>
                <a:cs typeface="Times New Roman" pitchFamily="18" charset="0"/>
              </a:rPr>
              <a:t>                          (-)   -  delfin , żabka   </a:t>
            </a:r>
          </a:p>
        </p:txBody>
      </p:sp>
      <p:pic>
        <p:nvPicPr>
          <p:cNvPr id="59396" name="Picture 4" descr="pływanie"/>
          <p:cNvPicPr>
            <a:picLocks noChangeAspect="1" noChangeArrowheads="1"/>
          </p:cNvPicPr>
          <p:nvPr/>
        </p:nvPicPr>
        <p:blipFill>
          <a:blip r:embed="rId3" cstate="print"/>
          <a:srcRect/>
          <a:stretch>
            <a:fillRect/>
          </a:stretch>
        </p:blipFill>
        <p:spPr bwMode="auto">
          <a:xfrm>
            <a:off x="3635375" y="0"/>
            <a:ext cx="5508625"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3059113" y="274638"/>
            <a:ext cx="2665412" cy="993775"/>
          </a:xfrm>
        </p:spPr>
        <p:txBody>
          <a:bodyPr/>
          <a:lstStyle/>
          <a:p>
            <a:pPr eaLnBrk="1" hangingPunct="1"/>
            <a:r>
              <a:rPr lang="pl-PL" sz="3600" smtClean="0">
                <a:latin typeface="Times New Roman" pitchFamily="18" charset="0"/>
                <a:cs typeface="Times New Roman" pitchFamily="18" charset="0"/>
              </a:rPr>
              <a:t>JOGGING</a:t>
            </a:r>
          </a:p>
        </p:txBody>
      </p:sp>
      <p:sp>
        <p:nvSpPr>
          <p:cNvPr id="60419" name="Rectangle 3"/>
          <p:cNvSpPr>
            <a:spLocks noGrp="1" noChangeArrowheads="1"/>
          </p:cNvSpPr>
          <p:nvPr>
            <p:ph idx="1"/>
          </p:nvPr>
        </p:nvSpPr>
        <p:spPr>
          <a:xfrm>
            <a:off x="179388" y="2276475"/>
            <a:ext cx="8964612" cy="4581525"/>
          </a:xfrm>
        </p:spPr>
        <p:txBody>
          <a:bodyPr/>
          <a:lstStyle/>
          <a:p>
            <a:pPr eaLnBrk="1" hangingPunct="1">
              <a:lnSpc>
                <a:spcPct val="80000"/>
              </a:lnSpc>
              <a:buFont typeface="Wingdings" pitchFamily="2" charset="2"/>
              <a:buNone/>
            </a:pPr>
            <a:r>
              <a:rPr lang="pl-PL" sz="1800" smtClean="0">
                <a:latin typeface="Times New Roman" pitchFamily="18" charset="0"/>
                <a:cs typeface="Times New Roman" pitchFamily="18" charset="0"/>
              </a:rPr>
              <a:t>         </a:t>
            </a:r>
            <a:r>
              <a:rPr lang="pl-PL" sz="2000" smtClean="0">
                <a:latin typeface="Times New Roman" pitchFamily="18" charset="0"/>
                <a:cs typeface="Times New Roman" pitchFamily="18" charset="0"/>
              </a:rPr>
              <a:t>Podczas truchtania czy dynamicznego chodu najważniejsze jest obuwie i tu nie ma co oszczędzać. Ten wydatek zwraca się z nawiązką , gdyż nie można biegać z pęcherzami na stopach. Przy koślawości lub szpotawości zaleca się wkładki ortopedyczne , a już sam chód sportowy koryguje koślawe ustawienie pięty. Kolejną korzyścią joggingu jest to ,że podczas treningu kręgosłup ustawia się w pozycji pośredniej co ułatwia odżywianie dysków. Ważne jest też po czym biegamy i tu pamiętajmy by było to podłoże miękkie i sprężyste.</a:t>
            </a:r>
          </a:p>
          <a:p>
            <a:pPr eaLnBrk="1" hangingPunct="1">
              <a:lnSpc>
                <a:spcPct val="80000"/>
              </a:lnSpc>
              <a:buFont typeface="Wingdings" pitchFamily="2" charset="2"/>
              <a:buNone/>
            </a:pPr>
            <a:r>
              <a:rPr lang="pl-PL" sz="2000" smtClean="0">
                <a:latin typeface="Times New Roman" pitchFamily="18" charset="0"/>
                <a:cs typeface="Times New Roman" pitchFamily="18" charset="0"/>
              </a:rPr>
              <a:t>    OCENA    ****</a:t>
            </a:r>
          </a:p>
          <a:p>
            <a:pPr eaLnBrk="1" hangingPunct="1">
              <a:lnSpc>
                <a:spcPct val="80000"/>
              </a:lnSpc>
              <a:buFont typeface="Wingdings" pitchFamily="2" charset="2"/>
              <a:buNone/>
            </a:pPr>
            <a:r>
              <a:rPr lang="pl-PL" sz="2000" smtClean="0">
                <a:latin typeface="Times New Roman" pitchFamily="18" charset="0"/>
                <a:cs typeface="Times New Roman" pitchFamily="18" charset="0"/>
              </a:rPr>
              <a:t>    (+) biegać można zawsze i wszędzie , wzmacnia mięśnie nóg ,      </a:t>
            </a:r>
          </a:p>
          <a:p>
            <a:pPr eaLnBrk="1" hangingPunct="1">
              <a:lnSpc>
                <a:spcPct val="80000"/>
              </a:lnSpc>
              <a:buFont typeface="Wingdings" pitchFamily="2" charset="2"/>
              <a:buNone/>
            </a:pPr>
            <a:r>
              <a:rPr lang="pl-PL" sz="2000" smtClean="0">
                <a:latin typeface="Times New Roman" pitchFamily="18" charset="0"/>
                <a:cs typeface="Times New Roman" pitchFamily="18" charset="0"/>
              </a:rPr>
              <a:t>          stabilizuje mięsnie kręgosłupa</a:t>
            </a:r>
          </a:p>
          <a:p>
            <a:pPr eaLnBrk="1" hangingPunct="1">
              <a:lnSpc>
                <a:spcPct val="80000"/>
              </a:lnSpc>
              <a:buFont typeface="Wingdings" pitchFamily="2" charset="2"/>
              <a:buNone/>
            </a:pPr>
            <a:r>
              <a:rPr lang="pl-PL" sz="2000" smtClean="0">
                <a:latin typeface="Times New Roman" pitchFamily="18" charset="0"/>
                <a:cs typeface="Times New Roman" pitchFamily="18" charset="0"/>
              </a:rPr>
              <a:t>    (-)  unikajcie złych i zniszczonych butów , przy wadach stóp biegamy </a:t>
            </a:r>
          </a:p>
          <a:p>
            <a:pPr eaLnBrk="1" hangingPunct="1">
              <a:lnSpc>
                <a:spcPct val="80000"/>
              </a:lnSpc>
              <a:buFont typeface="Wingdings" pitchFamily="2" charset="2"/>
              <a:buNone/>
            </a:pPr>
            <a:r>
              <a:rPr lang="pl-PL" sz="2000" smtClean="0">
                <a:latin typeface="Times New Roman" pitchFamily="18" charset="0"/>
                <a:cs typeface="Times New Roman" pitchFamily="18" charset="0"/>
              </a:rPr>
              <a:t>          pod nadzorem fizjoterapeutycznym</a:t>
            </a:r>
          </a:p>
          <a:p>
            <a:pPr eaLnBrk="1" hangingPunct="1">
              <a:lnSpc>
                <a:spcPct val="80000"/>
              </a:lnSpc>
              <a:buFont typeface="Wingdings" pitchFamily="2" charset="2"/>
              <a:buNone/>
            </a:pPr>
            <a:r>
              <a:rPr lang="pl-PL" sz="2000" smtClean="0">
                <a:latin typeface="Times New Roman" pitchFamily="18" charset="0"/>
                <a:cs typeface="Times New Roman" pitchFamily="18" charset="0"/>
              </a:rPr>
              <a:t>     </a:t>
            </a:r>
          </a:p>
        </p:txBody>
      </p:sp>
      <p:pic>
        <p:nvPicPr>
          <p:cNvPr id="60420" name="Picture 4" descr="m10_b7"/>
          <p:cNvPicPr>
            <a:picLocks noChangeAspect="1" noChangeArrowheads="1"/>
          </p:cNvPicPr>
          <p:nvPr/>
        </p:nvPicPr>
        <p:blipFill>
          <a:blip r:embed="rId3" cstate="print"/>
          <a:srcRect/>
          <a:stretch>
            <a:fillRect/>
          </a:stretch>
        </p:blipFill>
        <p:spPr bwMode="auto">
          <a:xfrm>
            <a:off x="0" y="0"/>
            <a:ext cx="3059113" cy="2205038"/>
          </a:xfrm>
          <a:prstGeom prst="rect">
            <a:avLst/>
          </a:prstGeom>
          <a:noFill/>
          <a:ln w="9525">
            <a:noFill/>
            <a:miter lim="800000"/>
            <a:headEnd/>
            <a:tailEnd/>
          </a:ln>
        </p:spPr>
      </p:pic>
      <p:pic>
        <p:nvPicPr>
          <p:cNvPr id="60421" name="Picture 5" descr="m10_b9"/>
          <p:cNvPicPr>
            <a:picLocks noChangeAspect="1" noChangeArrowheads="1"/>
          </p:cNvPicPr>
          <p:nvPr/>
        </p:nvPicPr>
        <p:blipFill>
          <a:blip r:embed="rId4" cstate="print"/>
          <a:srcRect/>
          <a:stretch>
            <a:fillRect/>
          </a:stretch>
        </p:blipFill>
        <p:spPr bwMode="auto">
          <a:xfrm>
            <a:off x="5724525" y="0"/>
            <a:ext cx="3419475" cy="2205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a:xfrm>
            <a:off x="0" y="274638"/>
            <a:ext cx="5076825" cy="1143000"/>
          </a:xfrm>
        </p:spPr>
        <p:txBody>
          <a:bodyPr/>
          <a:lstStyle/>
          <a:p>
            <a:pPr eaLnBrk="1" hangingPunct="1"/>
            <a:r>
              <a:rPr lang="pl-PL" sz="4000" smtClean="0">
                <a:latin typeface="Times New Roman" pitchFamily="18" charset="0"/>
                <a:cs typeface="Times New Roman" pitchFamily="18" charset="0"/>
              </a:rPr>
              <a:t>JAZDA  ROWEREM</a:t>
            </a:r>
          </a:p>
        </p:txBody>
      </p:sp>
      <p:sp>
        <p:nvSpPr>
          <p:cNvPr id="61443" name="Rectangle 3"/>
          <p:cNvSpPr>
            <a:spLocks noGrp="1" noChangeArrowheads="1"/>
          </p:cNvSpPr>
          <p:nvPr>
            <p:ph idx="1"/>
          </p:nvPr>
        </p:nvSpPr>
        <p:spPr>
          <a:xfrm>
            <a:off x="0" y="2565400"/>
            <a:ext cx="9144000" cy="4292600"/>
          </a:xfrm>
        </p:spPr>
        <p:txBody>
          <a:bodyPr/>
          <a:lstStyle/>
          <a:p>
            <a:pPr eaLnBrk="1" hangingPunct="1">
              <a:buFont typeface="Wingdings" pitchFamily="2" charset="2"/>
              <a:buNone/>
            </a:pPr>
            <a:r>
              <a:rPr lang="pl-PL" smtClean="0"/>
              <a:t>          </a:t>
            </a:r>
            <a:r>
              <a:rPr lang="pl-PL" sz="2000" smtClean="0">
                <a:latin typeface="Times New Roman" pitchFamily="18" charset="0"/>
                <a:cs typeface="Times New Roman" pitchFamily="18" charset="0"/>
              </a:rPr>
              <a:t>Jazda na rowerze przeżywa teraz prawdziwy boom. Należy przestrzec  jednak przed bezmyślnym używaniem rowerów wyścigowych, ponieważ wymuszają one nieprawidłową , zgarbioną pozycję kręgosłupa .Nierówności nawierzchni dróg nie są w takim wypadku tłumione przez dyski osiowo lecz poprzecznie , Mięśnie ramion , barków i tułowia wykonują pracę statyczną . Głowa wciśnięta w ramiona i odgięta do góry powoduje przeciążenia odcinka szyjnego kręgosłupa. Nie ma zachowanej reguły, że podczas pracy powinny być zachowane fizjologiczne krzywizny ( pozycja jak na składaku)</a:t>
            </a:r>
          </a:p>
          <a:p>
            <a:pPr eaLnBrk="1" hangingPunct="1">
              <a:buFont typeface="Wingdings" pitchFamily="2" charset="2"/>
              <a:buNone/>
            </a:pPr>
            <a:r>
              <a:rPr lang="pl-PL" sz="2000" smtClean="0">
                <a:latin typeface="Times New Roman" pitchFamily="18" charset="0"/>
                <a:cs typeface="Times New Roman" pitchFamily="18" charset="0"/>
              </a:rPr>
              <a:t>     OCENA   ** </a:t>
            </a:r>
          </a:p>
          <a:p>
            <a:pPr eaLnBrk="1" hangingPunct="1">
              <a:buFont typeface="Wingdings" pitchFamily="2" charset="2"/>
              <a:buNone/>
            </a:pPr>
            <a:r>
              <a:rPr lang="pl-PL" sz="2000" smtClean="0">
                <a:latin typeface="Times New Roman" pitchFamily="18" charset="0"/>
                <a:cs typeface="Times New Roman" pitchFamily="18" charset="0"/>
              </a:rPr>
              <a:t>                (+)    warunkiem jest ustawienie kierownicy na odpowiedniej wysokości</a:t>
            </a:r>
          </a:p>
          <a:p>
            <a:pPr eaLnBrk="1" hangingPunct="1">
              <a:buFont typeface="Wingdings" pitchFamily="2" charset="2"/>
              <a:buNone/>
            </a:pPr>
            <a:r>
              <a:rPr lang="pl-PL" sz="2000" smtClean="0">
                <a:latin typeface="Times New Roman" pitchFamily="18" charset="0"/>
                <a:cs typeface="Times New Roman" pitchFamily="18" charset="0"/>
              </a:rPr>
              <a:t>                (-)     bardzo szkodliwe obciążenia przy rowerach wyścigowych</a:t>
            </a:r>
          </a:p>
        </p:txBody>
      </p:sp>
      <p:pic>
        <p:nvPicPr>
          <p:cNvPr id="61444" name="Picture 4" descr="wna"/>
          <p:cNvPicPr>
            <a:picLocks noChangeAspect="1" noChangeArrowheads="1"/>
          </p:cNvPicPr>
          <p:nvPr/>
        </p:nvPicPr>
        <p:blipFill>
          <a:blip r:embed="rId3" cstate="print"/>
          <a:srcRect/>
          <a:stretch>
            <a:fillRect/>
          </a:stretch>
        </p:blipFill>
        <p:spPr bwMode="auto">
          <a:xfrm>
            <a:off x="4991100" y="188913"/>
            <a:ext cx="4152900" cy="256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Rot="1" noChangeArrowheads="1"/>
          </p:cNvSpPr>
          <p:nvPr>
            <p:ph type="title"/>
          </p:nvPr>
        </p:nvSpPr>
        <p:spPr>
          <a:xfrm>
            <a:off x="0" y="274638"/>
            <a:ext cx="4140200" cy="1143000"/>
          </a:xfrm>
        </p:spPr>
        <p:txBody>
          <a:bodyPr>
            <a:normAutofit fontScale="90000"/>
          </a:bodyPr>
          <a:lstStyle/>
          <a:p>
            <a:pPr eaLnBrk="1" fontAlgn="auto" hangingPunct="1">
              <a:spcAft>
                <a:spcPts val="0"/>
              </a:spcAft>
              <a:defRPr/>
            </a:pPr>
            <a:r>
              <a:rPr lang="pl-PL" sz="4000" dirty="0" smtClean="0">
                <a:latin typeface="Times New Roman" pitchFamily="18" charset="0"/>
                <a:cs typeface="Times New Roman" pitchFamily="18" charset="0"/>
              </a:rPr>
              <a:t>NARCIARSTWO  BIEGOWE</a:t>
            </a:r>
          </a:p>
        </p:txBody>
      </p:sp>
      <p:sp>
        <p:nvSpPr>
          <p:cNvPr id="62467" name="Rectangle 3"/>
          <p:cNvSpPr>
            <a:spLocks noGrp="1" noChangeArrowheads="1"/>
          </p:cNvSpPr>
          <p:nvPr>
            <p:ph idx="1"/>
          </p:nvPr>
        </p:nvSpPr>
        <p:spPr>
          <a:xfrm>
            <a:off x="0" y="3357563"/>
            <a:ext cx="9144000" cy="3500437"/>
          </a:xfrm>
        </p:spPr>
        <p:txBody>
          <a:bodyPr/>
          <a:lstStyle/>
          <a:p>
            <a:pPr eaLnBrk="1" hangingPunct="1">
              <a:buFont typeface="Wingdings" pitchFamily="2" charset="2"/>
              <a:buNone/>
            </a:pPr>
            <a:r>
              <a:rPr lang="pl-PL" smtClean="0"/>
              <a:t>         </a:t>
            </a:r>
            <a:r>
              <a:rPr lang="pl-PL" sz="2400" smtClean="0">
                <a:latin typeface="Times New Roman" pitchFamily="18" charset="0"/>
                <a:cs typeface="Times New Roman" pitchFamily="18" charset="0"/>
              </a:rPr>
              <a:t>Bardzo korzystna dyscyplina sportowa , gdyż jest tutaj znikome obciążenie dla kręgosłupa  </a:t>
            </a:r>
          </a:p>
          <a:p>
            <a:pPr eaLnBrk="1" hangingPunct="1">
              <a:buFont typeface="Wingdings" pitchFamily="2" charset="2"/>
              <a:buNone/>
            </a:pPr>
            <a:r>
              <a:rPr lang="pl-PL" sz="2400" smtClean="0">
                <a:latin typeface="Times New Roman" pitchFamily="18" charset="0"/>
                <a:cs typeface="Times New Roman" pitchFamily="18" charset="0"/>
              </a:rPr>
              <a:t>    OCENA   ****</a:t>
            </a:r>
          </a:p>
          <a:p>
            <a:pPr eaLnBrk="1" hangingPunct="1">
              <a:buFont typeface="Wingdings" pitchFamily="2" charset="2"/>
              <a:buNone/>
            </a:pPr>
            <a:r>
              <a:rPr lang="pl-PL" sz="2400" smtClean="0">
                <a:latin typeface="Times New Roman" pitchFamily="18" charset="0"/>
                <a:cs typeface="Times New Roman" pitchFamily="18" charset="0"/>
              </a:rPr>
              <a:t>               (+)    warunkiem są dobrze rozciągnięte mięsnie odcinka </a:t>
            </a:r>
          </a:p>
          <a:p>
            <a:pPr eaLnBrk="1" hangingPunct="1">
              <a:buFont typeface="Wingdings" pitchFamily="2" charset="2"/>
              <a:buNone/>
            </a:pPr>
            <a:r>
              <a:rPr lang="pl-PL" sz="2400" smtClean="0">
                <a:latin typeface="Times New Roman" pitchFamily="18" charset="0"/>
                <a:cs typeface="Times New Roman" pitchFamily="18" charset="0"/>
              </a:rPr>
              <a:t>                        lędźwiowego, miednicy i bioder.</a:t>
            </a:r>
          </a:p>
          <a:p>
            <a:pPr eaLnBrk="1" hangingPunct="1">
              <a:buFont typeface="Wingdings" pitchFamily="2" charset="2"/>
              <a:buNone/>
            </a:pPr>
            <a:r>
              <a:rPr lang="pl-PL" sz="2400" smtClean="0">
                <a:latin typeface="Times New Roman" pitchFamily="18" charset="0"/>
                <a:cs typeface="Times New Roman" pitchFamily="18" charset="0"/>
              </a:rPr>
              <a:t>               (-)     przy złym rozciągnięciu w/w mięsni i ograniczeniach </a:t>
            </a:r>
          </a:p>
          <a:p>
            <a:pPr eaLnBrk="1" hangingPunct="1">
              <a:buFont typeface="Wingdings" pitchFamily="2" charset="2"/>
              <a:buNone/>
            </a:pPr>
            <a:r>
              <a:rPr lang="pl-PL" sz="2400" smtClean="0">
                <a:latin typeface="Times New Roman" pitchFamily="18" charset="0"/>
                <a:cs typeface="Times New Roman" pitchFamily="18" charset="0"/>
              </a:rPr>
              <a:t>                       ruchomości bioder dochodzi do obciążeń kręgosłupa</a:t>
            </a:r>
            <a:endParaRPr lang="pl-PL" smtClean="0">
              <a:latin typeface="Times New Roman" pitchFamily="18" charset="0"/>
              <a:cs typeface="Times New Roman" pitchFamily="18" charset="0"/>
            </a:endParaRPr>
          </a:p>
        </p:txBody>
      </p:sp>
      <p:pic>
        <p:nvPicPr>
          <p:cNvPr id="62468" name="Picture 4" descr="A_foto_014"/>
          <p:cNvPicPr>
            <a:picLocks noChangeAspect="1" noChangeArrowheads="1"/>
          </p:cNvPicPr>
          <p:nvPr/>
        </p:nvPicPr>
        <p:blipFill>
          <a:blip r:embed="rId3" cstate="print"/>
          <a:srcRect/>
          <a:stretch>
            <a:fillRect/>
          </a:stretch>
        </p:blipFill>
        <p:spPr bwMode="auto">
          <a:xfrm>
            <a:off x="4140200" y="476250"/>
            <a:ext cx="4729163"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p:cNvSpPr>
            <a:spLocks noGrp="1"/>
          </p:cNvSpPr>
          <p:nvPr>
            <p:ph type="title"/>
          </p:nvPr>
        </p:nvSpPr>
        <p:spPr>
          <a:xfrm>
            <a:off x="357188" y="285750"/>
            <a:ext cx="8286750" cy="6572250"/>
          </a:xfrm>
        </p:spPr>
        <p:txBody>
          <a:bodyPr>
            <a:normAutofit fontScale="90000"/>
          </a:bodyPr>
          <a:lstStyle/>
          <a:p>
            <a:pPr eaLnBrk="1" fontAlgn="auto" hangingPunct="1">
              <a:spcAft>
                <a:spcPts val="0"/>
              </a:spcAft>
              <a:defRPr/>
            </a:pPr>
            <a:r>
              <a:rPr lang="pl-PL" dirty="0" smtClean="0"/>
              <a:t/>
            </a:r>
            <a:br>
              <a:rPr lang="pl-PL" dirty="0" smtClean="0"/>
            </a:br>
            <a:r>
              <a:rPr lang="pl-PL" dirty="0" smtClean="0"/>
              <a:t/>
            </a:r>
            <a:br>
              <a:rPr lang="pl-PL" dirty="0" smtClean="0"/>
            </a:br>
            <a:r>
              <a:rPr lang="pl-PL" dirty="0" smtClean="0">
                <a:latin typeface="Times New Roman" pitchFamily="18" charset="0"/>
                <a:cs typeface="Times New Roman" pitchFamily="18" charset="0"/>
              </a:rPr>
              <a:t>GIMNASTYKA </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 ZDROWOTNA  I  </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MASAŻ</a:t>
            </a:r>
            <a:r>
              <a:rPr lang="pl-PL" dirty="0" smtClean="0"/>
              <a:t/>
            </a:r>
            <a:br>
              <a:rPr lang="pl-PL" dirty="0" smtClean="0"/>
            </a:br>
            <a:r>
              <a:rPr lang="pl-PL" dirty="0" smtClean="0"/>
              <a:t>  </a:t>
            </a:r>
            <a:r>
              <a:rPr lang="pl-PL" sz="2200" dirty="0" smtClean="0">
                <a:latin typeface="Times New Roman" pitchFamily="18" charset="0"/>
                <a:cs typeface="Times New Roman" pitchFamily="18" charset="0"/>
              </a:rPr>
              <a:t>Bardzo  korzystna  forma  ruchu . Poprawia  ukrwienie  wszystkich  mięśni  i  stawów . Zwiększają  się  zakresy  ruchu  w  stawach  poprzez  zmniejszenie  przykurczów  w  stawach.  Masaż  i  ćwiczenia  kręgosłupa  zwiększając  gibkość  powodują , na  drodze  odruchowej , poprawę  funkcjonowania  całego  organizmu.</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Ocena   ****</a:t>
            </a:r>
            <a:br>
              <a:rPr lang="pl-PL" sz="2200" dirty="0" smtClean="0">
                <a:latin typeface="Times New Roman" pitchFamily="18" charset="0"/>
                <a:cs typeface="Times New Roman" pitchFamily="18" charset="0"/>
              </a:rPr>
            </a:br>
            <a:r>
              <a:rPr lang="pl-PL" sz="2200" dirty="0" smtClean="0">
                <a:latin typeface="Times New Roman" pitchFamily="18" charset="0"/>
                <a:cs typeface="Times New Roman" pitchFamily="18" charset="0"/>
              </a:rPr>
              <a:t> (+)  gimnastyka  daje  efekty , gdy  jest  wykonywana  systematycznie. Masaż  może  być  wykonywany    </a:t>
            </a:r>
            <a:r>
              <a:rPr lang="pl-PL" sz="2200" i="1" u="sng" dirty="0" smtClean="0">
                <a:latin typeface="Times New Roman" pitchFamily="18" charset="0"/>
                <a:cs typeface="Times New Roman" pitchFamily="18" charset="0"/>
              </a:rPr>
              <a:t>profilaktycznie</a:t>
            </a:r>
            <a:r>
              <a:rPr lang="pl-PL" sz="2200" u="sng" dirty="0" smtClean="0">
                <a:latin typeface="Times New Roman" pitchFamily="18" charset="0"/>
                <a:cs typeface="Times New Roman" pitchFamily="18" charset="0"/>
              </a:rPr>
              <a:t>   </a:t>
            </a:r>
            <a:r>
              <a:rPr lang="pl-PL" sz="2200" dirty="0" smtClean="0">
                <a:latin typeface="Times New Roman" pitchFamily="18" charset="0"/>
                <a:cs typeface="Times New Roman" pitchFamily="18" charset="0"/>
              </a:rPr>
              <a:t> ( u osób z  wadami  postawy  lub  u  tych  , którzy  nadmiernie  obciążają  narząd  ruchu – kierowcy , pracujący  przy  komputerach …. ) , lub     </a:t>
            </a:r>
            <a:r>
              <a:rPr lang="pl-PL" sz="2200" i="1" u="sng" dirty="0" smtClean="0">
                <a:latin typeface="Times New Roman" pitchFamily="18" charset="0"/>
                <a:cs typeface="Times New Roman" pitchFamily="18" charset="0"/>
              </a:rPr>
              <a:t>terapeutycznie    </a:t>
            </a:r>
            <a:r>
              <a:rPr lang="pl-PL" sz="2200" i="1" dirty="0" smtClean="0">
                <a:latin typeface="Times New Roman" pitchFamily="18" charset="0"/>
                <a:cs typeface="Times New Roman" pitchFamily="18" charset="0"/>
              </a:rPr>
              <a:t>  , </a:t>
            </a:r>
            <a:r>
              <a:rPr lang="pl-PL" sz="2200" i="1" u="sng" dirty="0" smtClean="0">
                <a:latin typeface="Times New Roman" pitchFamily="18" charset="0"/>
                <a:cs typeface="Times New Roman" pitchFamily="18" charset="0"/>
              </a:rPr>
              <a:t>   </a:t>
            </a:r>
            <a:r>
              <a:rPr lang="pl-PL" sz="2200" dirty="0" smtClean="0">
                <a:latin typeface="Times New Roman" pitchFamily="18" charset="0"/>
                <a:cs typeface="Times New Roman" pitchFamily="18" charset="0"/>
              </a:rPr>
              <a:t>gdy  występuje  ból  albo  ograniczenie  ruchomości.</a:t>
            </a:r>
            <a:r>
              <a:rPr lang="pl-PL" sz="2200" dirty="0" smtClean="0"/>
              <a:t/>
            </a:r>
            <a:br>
              <a:rPr lang="pl-PL" sz="2200" dirty="0" smtClean="0"/>
            </a:br>
            <a:r>
              <a:rPr lang="pl-PL" dirty="0" smtClean="0"/>
              <a:t/>
            </a:r>
            <a:br>
              <a:rPr lang="pl-PL" dirty="0" smtClean="0"/>
            </a:br>
            <a:endParaRPr lang="pl-PL" dirty="0" smtClean="0"/>
          </a:p>
        </p:txBody>
      </p:sp>
      <p:pic>
        <p:nvPicPr>
          <p:cNvPr id="63491" name="Picture 2"/>
          <p:cNvPicPr>
            <a:picLocks noGrp="1" noChangeAspect="1" noChangeArrowheads="1"/>
          </p:cNvPicPr>
          <p:nvPr>
            <p:ph idx="1"/>
          </p:nvPr>
        </p:nvPicPr>
        <p:blipFill>
          <a:blip r:embed="rId2" cstate="print"/>
          <a:srcRect/>
          <a:stretch>
            <a:fillRect/>
          </a:stretch>
        </p:blipFill>
        <p:spPr>
          <a:xfrm>
            <a:off x="5715000" y="214313"/>
            <a:ext cx="3109913" cy="2332037"/>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Rectangle 2"/>
          <p:cNvSpPr>
            <a:spLocks noGrp="1" noChangeArrowheads="1"/>
          </p:cNvSpPr>
          <p:nvPr>
            <p:ph idx="1"/>
          </p:nvPr>
        </p:nvSpPr>
        <p:spPr>
          <a:xfrm>
            <a:off x="0" y="620713"/>
            <a:ext cx="4606925" cy="3095625"/>
          </a:xfrm>
        </p:spPr>
        <p:txBody>
          <a:bodyPr>
            <a:normAutofit lnSpcReduction="10000"/>
          </a:bodyPr>
          <a:lstStyle/>
          <a:p>
            <a:pPr marL="548640" indent="-411480" eaLnBrk="1" fontAlgn="auto" hangingPunct="1">
              <a:lnSpc>
                <a:spcPct val="80000"/>
              </a:lnSpc>
              <a:spcAft>
                <a:spcPts val="0"/>
              </a:spcAft>
              <a:buClr>
                <a:schemeClr val="tx1">
                  <a:shade val="95000"/>
                </a:schemeClr>
              </a:buClr>
              <a:buFont typeface="Wingdings 2"/>
              <a:buChar char=""/>
              <a:defRPr/>
            </a:pPr>
            <a:r>
              <a:rPr lang="pl-PL" sz="1800" dirty="0" smtClean="0">
                <a:latin typeface="Times New Roman" pitchFamily="18" charset="0"/>
                <a:cs typeface="Times New Roman" pitchFamily="18" charset="0"/>
              </a:rPr>
              <a:t>Brian Mulligan jest nowozelandzkim fizjoterapeutą, który w latach 90-tych przedstawił nową koncepcję diagnostyczno-terapeutyczną mobilizacji stawowej połączonej z ruchem. Nowatorskie podejście jego konceptu polega m.in. na połączeniu ruchu biernego wykonywanego przez terapeutę i ruchu czynnego wykonywanego przez pacjenta. Mulligan uważa, że zmiany w obrębie segmentu ruchowego (w tym stawów </a:t>
            </a:r>
            <a:r>
              <a:rPr lang="pl-PL" sz="1800" dirty="0" err="1" smtClean="0">
                <a:latin typeface="Times New Roman" pitchFamily="18" charset="0"/>
                <a:cs typeface="Times New Roman" pitchFamily="18" charset="0"/>
              </a:rPr>
              <a:t>miedzywyrostkowych</a:t>
            </a:r>
            <a:r>
              <a:rPr lang="pl-PL" sz="1800" dirty="0" smtClean="0">
                <a:latin typeface="Times New Roman" pitchFamily="18" charset="0"/>
                <a:cs typeface="Times New Roman" pitchFamily="18" charset="0"/>
              </a:rPr>
              <a:t>) mogą powodować ograniczenia ruchu i ból w czasie jego wykonywania. </a:t>
            </a:r>
          </a:p>
        </p:txBody>
      </p:sp>
      <p:pic>
        <p:nvPicPr>
          <p:cNvPr id="64515" name="Picture 3" descr="nr_2"/>
          <p:cNvPicPr>
            <a:picLocks noChangeAspect="1" noChangeArrowheads="1"/>
          </p:cNvPicPr>
          <p:nvPr/>
        </p:nvPicPr>
        <p:blipFill>
          <a:blip r:embed="rId3" cstate="print"/>
          <a:srcRect/>
          <a:stretch>
            <a:fillRect/>
          </a:stretch>
        </p:blipFill>
        <p:spPr bwMode="auto">
          <a:xfrm>
            <a:off x="4643438" y="765175"/>
            <a:ext cx="1943100" cy="2593975"/>
          </a:xfrm>
          <a:prstGeom prst="rect">
            <a:avLst/>
          </a:prstGeom>
          <a:noFill/>
          <a:ln w="9525">
            <a:noFill/>
            <a:miter lim="800000"/>
            <a:headEnd/>
            <a:tailEnd/>
          </a:ln>
        </p:spPr>
      </p:pic>
      <p:pic>
        <p:nvPicPr>
          <p:cNvPr id="64516" name="Picture 4" descr="nr_1"/>
          <p:cNvPicPr>
            <a:picLocks noChangeAspect="1" noChangeArrowheads="1"/>
          </p:cNvPicPr>
          <p:nvPr/>
        </p:nvPicPr>
        <p:blipFill>
          <a:blip r:embed="rId4" cstate="print"/>
          <a:srcRect/>
          <a:stretch>
            <a:fillRect/>
          </a:stretch>
        </p:blipFill>
        <p:spPr bwMode="auto">
          <a:xfrm>
            <a:off x="6877050" y="765175"/>
            <a:ext cx="1943100" cy="2593975"/>
          </a:xfrm>
          <a:prstGeom prst="rect">
            <a:avLst/>
          </a:prstGeom>
          <a:noFill/>
          <a:ln w="9525">
            <a:noFill/>
            <a:miter lim="800000"/>
            <a:headEnd/>
            <a:tailEnd/>
          </a:ln>
        </p:spPr>
      </p:pic>
      <p:sp>
        <p:nvSpPr>
          <p:cNvPr id="64517" name="Rectangle 5"/>
          <p:cNvSpPr>
            <a:spLocks noChangeArrowheads="1"/>
          </p:cNvSpPr>
          <p:nvPr/>
        </p:nvSpPr>
        <p:spPr bwMode="auto">
          <a:xfrm>
            <a:off x="323850" y="3429000"/>
            <a:ext cx="5832475" cy="1465263"/>
          </a:xfrm>
          <a:prstGeom prst="rect">
            <a:avLst/>
          </a:prstGeom>
          <a:noFill/>
          <a:ln w="9525">
            <a:noFill/>
            <a:miter lim="800000"/>
            <a:headEnd/>
            <a:tailEnd/>
          </a:ln>
        </p:spPr>
        <p:txBody>
          <a:bodyPr anchor="ctr">
            <a:spAutoFit/>
          </a:bodyPr>
          <a:lstStyle/>
          <a:p>
            <a:r>
              <a:rPr kumimoji="1" lang="en-US" b="0">
                <a:latin typeface="Times New Roman" pitchFamily="18" charset="0"/>
                <a:cs typeface="Times New Roman" pitchFamily="18" charset="0"/>
              </a:rPr>
              <a:t>Przedstawiony zarys koncepcji /metody/ Briana Mulligana daje fizjoterapeutom wiedzę i nowe narzędzia do pracy z pacjentami z dysfunkcjami w obrębie stawów obwodowych i z chorobą krążka międzykręgowego.</a:t>
            </a:r>
            <a:br>
              <a:rPr kumimoji="1" lang="en-US" b="0">
                <a:latin typeface="Times New Roman" pitchFamily="18" charset="0"/>
                <a:cs typeface="Times New Roman" pitchFamily="18" charset="0"/>
              </a:rPr>
            </a:br>
            <a:endParaRPr kumimoji="1" lang="en-US" b="0">
              <a:latin typeface="Times New Roman" pitchFamily="18" charset="0"/>
              <a:cs typeface="Times New Roman" pitchFamily="18" charset="0"/>
            </a:endParaRPr>
          </a:p>
        </p:txBody>
      </p:sp>
      <p:sp>
        <p:nvSpPr>
          <p:cNvPr id="64518" name="Rectangle 6"/>
          <p:cNvSpPr>
            <a:spLocks noChangeArrowheads="1"/>
          </p:cNvSpPr>
          <p:nvPr/>
        </p:nvSpPr>
        <p:spPr bwMode="auto">
          <a:xfrm>
            <a:off x="323850" y="4568825"/>
            <a:ext cx="5761038" cy="2586038"/>
          </a:xfrm>
          <a:prstGeom prst="rect">
            <a:avLst/>
          </a:prstGeom>
          <a:noFill/>
          <a:ln w="9525">
            <a:noFill/>
            <a:miter lim="800000"/>
            <a:headEnd/>
            <a:tailEnd/>
          </a:ln>
        </p:spPr>
        <p:txBody>
          <a:bodyPr anchor="ctr">
            <a:spAutoFit/>
          </a:bodyPr>
          <a:lstStyle/>
          <a:p>
            <a:r>
              <a:rPr kumimoji="1" lang="en-US" b="0">
                <a:latin typeface="Times New Roman" pitchFamily="18" charset="0"/>
                <a:cs typeface="Times New Roman" pitchFamily="18" charset="0"/>
              </a:rPr>
              <a:t>Atutem koncepcji Mulligana jest bezbolesność wykonywania terapii, co zapewnia komfort i bezpieczeństwo zarówno pacjenta jak i terapeuty, oraz stosowanie pozycji obciążenia ciężarem ciała bez uzyskiwania chwilowego odciążenia, co zwykle łagodzi objawy i występuje w innych metodach manualnych. Pacjent nie jest biernie poddawany terapii, lecz aktywnie w niej uczestniczy.</a:t>
            </a:r>
            <a:r>
              <a:rPr kumimoji="1" lang="en-US" b="0"/>
              <a:t/>
            </a:r>
            <a:br>
              <a:rPr kumimoji="1" lang="en-US" b="0"/>
            </a:br>
            <a:endParaRPr kumimoji="1" lang="en-US" b="0"/>
          </a:p>
        </p:txBody>
      </p:sp>
      <p:pic>
        <p:nvPicPr>
          <p:cNvPr id="64519" name="Picture 7" descr="brian"/>
          <p:cNvPicPr>
            <a:picLocks noChangeAspect="1" noChangeArrowheads="1"/>
          </p:cNvPicPr>
          <p:nvPr/>
        </p:nvPicPr>
        <p:blipFill>
          <a:blip r:embed="rId5" cstate="print"/>
          <a:srcRect/>
          <a:stretch>
            <a:fillRect/>
          </a:stretch>
        </p:blipFill>
        <p:spPr bwMode="auto">
          <a:xfrm>
            <a:off x="6156325" y="3860800"/>
            <a:ext cx="2987675" cy="2997200"/>
          </a:xfrm>
          <a:prstGeom prst="rect">
            <a:avLst/>
          </a:prstGeom>
          <a:noFill/>
          <a:ln w="9525">
            <a:noFill/>
            <a:miter lim="800000"/>
            <a:headEnd/>
            <a:tailEnd/>
          </a:ln>
        </p:spPr>
      </p:pic>
      <p:sp>
        <p:nvSpPr>
          <p:cNvPr id="64520" name="Text Box 8"/>
          <p:cNvSpPr txBox="1">
            <a:spLocks noChangeArrowheads="1"/>
          </p:cNvSpPr>
          <p:nvPr/>
        </p:nvSpPr>
        <p:spPr bwMode="auto">
          <a:xfrm>
            <a:off x="8101013" y="6381750"/>
            <a:ext cx="1042987" cy="228600"/>
          </a:xfrm>
          <a:prstGeom prst="rect">
            <a:avLst/>
          </a:prstGeom>
          <a:noFill/>
          <a:ln w="9525">
            <a:noFill/>
            <a:miter lim="800000"/>
            <a:headEnd/>
            <a:tailEnd/>
          </a:ln>
        </p:spPr>
        <p:txBody>
          <a:bodyPr>
            <a:spAutoFit/>
          </a:bodyPr>
          <a:lstStyle/>
          <a:p>
            <a:pPr>
              <a:spcBef>
                <a:spcPct val="50000"/>
              </a:spcBef>
            </a:pPr>
            <a:endParaRPr lang="pl-PL" sz="900" b="0"/>
          </a:p>
        </p:txBody>
      </p:sp>
      <p:sp>
        <p:nvSpPr>
          <p:cNvPr id="64521" name="Text Box 9"/>
          <p:cNvSpPr txBox="1">
            <a:spLocks noChangeArrowheads="1"/>
          </p:cNvSpPr>
          <p:nvPr/>
        </p:nvSpPr>
        <p:spPr bwMode="auto">
          <a:xfrm>
            <a:off x="7596188" y="6381750"/>
            <a:ext cx="1547812" cy="366713"/>
          </a:xfrm>
          <a:prstGeom prst="rect">
            <a:avLst/>
          </a:prstGeom>
          <a:noFill/>
          <a:ln w="9525">
            <a:noFill/>
            <a:miter lim="800000"/>
            <a:headEnd/>
            <a:tailEnd/>
          </a:ln>
        </p:spPr>
        <p:txBody>
          <a:bodyPr>
            <a:spAutoFit/>
          </a:bodyPr>
          <a:lstStyle/>
          <a:p>
            <a:pPr>
              <a:spcBef>
                <a:spcPct val="50000"/>
              </a:spcBef>
            </a:pPr>
            <a:r>
              <a:rPr lang="pl-PL">
                <a:solidFill>
                  <a:srgbClr val="CC3300"/>
                </a:solidFill>
              </a:rPr>
              <a:t>    </a:t>
            </a:r>
            <a:r>
              <a:rPr lang="pl-PL">
                <a:solidFill>
                  <a:schemeClr val="bg1"/>
                </a:solidFill>
              </a:rPr>
              <a:t>B.Mulligan</a:t>
            </a:r>
          </a:p>
        </p:txBody>
      </p:sp>
      <p:sp>
        <p:nvSpPr>
          <p:cNvPr id="64522" name="Text Box 10"/>
          <p:cNvSpPr txBox="1">
            <a:spLocks noChangeArrowheads="1"/>
          </p:cNvSpPr>
          <p:nvPr/>
        </p:nvSpPr>
        <p:spPr bwMode="auto">
          <a:xfrm>
            <a:off x="0" y="0"/>
            <a:ext cx="8820150" cy="579438"/>
          </a:xfrm>
          <a:prstGeom prst="rect">
            <a:avLst/>
          </a:prstGeom>
          <a:noFill/>
          <a:ln w="9525">
            <a:noFill/>
            <a:miter lim="800000"/>
            <a:headEnd/>
            <a:tailEnd/>
          </a:ln>
        </p:spPr>
        <p:txBody>
          <a:bodyPr>
            <a:spAutoFit/>
          </a:bodyPr>
          <a:lstStyle/>
          <a:p>
            <a:pPr>
              <a:spcBef>
                <a:spcPct val="50000"/>
              </a:spcBef>
            </a:pPr>
            <a:r>
              <a:rPr lang="pl-PL" sz="3200" b="0"/>
              <a:t>             </a:t>
            </a:r>
            <a:r>
              <a:rPr lang="pl-PL" sz="3200"/>
              <a:t>KONCEPCJA   B. MULLIGANA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body" idx="1"/>
          </p:nvPr>
        </p:nvSpPr>
        <p:spPr>
          <a:xfrm>
            <a:off x="539750" y="3500438"/>
            <a:ext cx="7924800" cy="3097212"/>
          </a:xfrm>
        </p:spPr>
        <p:txBody>
          <a:bodyPr/>
          <a:lstStyle/>
          <a:p>
            <a:pPr eaLnBrk="1" hangingPunct="1">
              <a:lnSpc>
                <a:spcPct val="90000"/>
              </a:lnSpc>
              <a:buFont typeface="Wingdings" panose="05000000000000000000" pitchFamily="2" charset="2"/>
              <a:buNone/>
            </a:pPr>
            <a:r>
              <a:rPr lang="pl-PL" altLang="pl-PL" sz="1600" smtClean="0">
                <a:latin typeface="Times New Roman" panose="02020603050405020304" pitchFamily="18" charset="0"/>
              </a:rPr>
              <a:t>a) W budowie stawu wyróżniamy 2 nasady kości zakończone powierzchniami stawowymi, maź, torebkę i więzadła.</a:t>
            </a:r>
          </a:p>
          <a:p>
            <a:pPr eaLnBrk="1" hangingPunct="1">
              <a:lnSpc>
                <a:spcPct val="90000"/>
              </a:lnSpc>
              <a:buFont typeface="Wingdings" panose="05000000000000000000" pitchFamily="2" charset="2"/>
              <a:buNone/>
            </a:pPr>
            <a:r>
              <a:rPr lang="pl-PL" altLang="pl-PL" sz="1600" smtClean="0">
                <a:latin typeface="Times New Roman" panose="02020603050405020304" pitchFamily="18" charset="0"/>
              </a:rPr>
              <a:t>b) Staw odżywiany jest z mazi oraz z tkanki kostnej gąbczastej. Zły metabolizm to spadek elastyczności, pękanie powierzchni stawowych, zmiany zwyrodnieniowe.</a:t>
            </a:r>
          </a:p>
          <a:p>
            <a:pPr eaLnBrk="1" hangingPunct="1">
              <a:lnSpc>
                <a:spcPct val="90000"/>
              </a:lnSpc>
              <a:buFont typeface="Wingdings" panose="05000000000000000000" pitchFamily="2" charset="2"/>
              <a:buNone/>
            </a:pPr>
            <a:r>
              <a:rPr lang="pl-PL" altLang="pl-PL" sz="1600" smtClean="0">
                <a:latin typeface="Times New Roman" panose="02020603050405020304" pitchFamily="18" charset="0"/>
              </a:rPr>
              <a:t>c) Odżywianie odbywa się wskutek ruchu, kiedy siły nacisku przemieszczają substancje odżywcze. Warunkiem koniecznym do optymalnego funkcjonowania stawu jest maksymalne używanie powierzchni stawowych , tak by miały ze sobą kontakt. Dlatego odchodzi się od gipsowania kończyn , gdyż więcej jest problemów z racji unieruchomienia , niż z powodu kontuzji. Łącząc ten fakt z postawą  yogina , to można wysnuć wniosek , że za ruchomością w stawach idzie dobry stan zdrowia. </a:t>
            </a:r>
          </a:p>
          <a:p>
            <a:pPr eaLnBrk="1" hangingPunct="1">
              <a:lnSpc>
                <a:spcPct val="90000"/>
              </a:lnSpc>
              <a:buFont typeface="Wingdings" panose="05000000000000000000" pitchFamily="2" charset="2"/>
              <a:buNone/>
            </a:pPr>
            <a:endParaRPr lang="pl-PL" altLang="pl-PL" sz="1600" smtClean="0">
              <a:latin typeface="Times New Roman" panose="02020603050405020304" pitchFamily="18" charset="0"/>
            </a:endParaRPr>
          </a:p>
        </p:txBody>
      </p:sp>
      <p:pic>
        <p:nvPicPr>
          <p:cNvPr id="167939" name="Picture 3"/>
          <p:cNvPicPr>
            <a:picLocks noGrp="1" noChangeAspect="1" noChangeArrowheads="1"/>
          </p:cNvPicPr>
          <p:nvPr>
            <p:ph type="title"/>
          </p:nvPr>
        </p:nvPicPr>
        <p:blipFill>
          <a:blip r:embed="rId3" cstate="print">
            <a:extLst>
              <a:ext uri="{28A0092B-C50C-407E-A947-70E740481C1C}">
                <a14:useLocalDpi xmlns="" xmlns:a14="http://schemas.microsoft.com/office/drawing/2010/main" val="0"/>
              </a:ext>
            </a:extLst>
          </a:blip>
          <a:srcRect/>
          <a:stretch>
            <a:fillRect/>
          </a:stretch>
        </p:blipFill>
        <p:spPr>
          <a:xfrm>
            <a:off x="4214813" y="214313"/>
            <a:ext cx="3455987" cy="3311525"/>
          </a:xfrm>
          <a:noFill/>
        </p:spPr>
      </p:pic>
      <p:sp>
        <p:nvSpPr>
          <p:cNvPr id="4" name="pole tekstowe 3"/>
          <p:cNvSpPr txBox="1"/>
          <p:nvPr/>
        </p:nvSpPr>
        <p:spPr>
          <a:xfrm>
            <a:off x="0" y="0"/>
            <a:ext cx="3357563" cy="64611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eaLnBrk="1" fontAlgn="auto" hangingPunct="1">
              <a:spcBef>
                <a:spcPts val="0"/>
              </a:spcBef>
              <a:spcAft>
                <a:spcPts val="0"/>
              </a:spcAft>
              <a:defRPr/>
            </a:pPr>
            <a:r>
              <a:rPr lang="pl-PL" sz="3600" b="1" dirty="0">
                <a:latin typeface="Times New Roman" pitchFamily="18" charset="0"/>
                <a:cs typeface="Times New Roman" pitchFamily="18" charset="0"/>
              </a:rPr>
              <a:t>STAWY</a:t>
            </a:r>
          </a:p>
        </p:txBody>
      </p:sp>
    </p:spTree>
    <p:extLst>
      <p:ext uri="{BB962C8B-B14F-4D97-AF65-F5344CB8AC3E}">
        <p14:creationId xmlns="" xmlns:p14="http://schemas.microsoft.com/office/powerpoint/2010/main" val="315823801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nodePh="1">
                                  <p:stCondLst>
                                    <p:cond delay="0"/>
                                  </p:stCondLst>
                                  <p:endCondLst>
                                    <p:cond evt="begin" delay="0">
                                      <p:tn val="5"/>
                                    </p:cond>
                                  </p:endCondLst>
                                  <p:childTnLst>
                                    <p:set>
                                      <p:cBhvr>
                                        <p:cTn id="6" dur="1" fill="hold">
                                          <p:stCondLst>
                                            <p:cond delay="0"/>
                                          </p:stCondLst>
                                        </p:cTn>
                                        <p:tgtEl>
                                          <p:spTgt spid="167939"/>
                                        </p:tgtEl>
                                        <p:attrNameLst>
                                          <p:attrName>style.visibility</p:attrName>
                                        </p:attrNameLst>
                                      </p:cBhvr>
                                      <p:to>
                                        <p:strVal val="visible"/>
                                      </p:to>
                                    </p:set>
                                    <p:anim calcmode="lin" valueType="num">
                                      <p:cBhvr>
                                        <p:cTn id="7" dur="500" fill="hold"/>
                                        <p:tgtEl>
                                          <p:spTgt spid="16793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6793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6793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67939"/>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500"/>
                            </p:stCondLst>
                            <p:childTnLst>
                              <p:par>
                                <p:cTn id="12" presetID="39" presetClass="entr" presetSubtype="0" accel="100000" fill="hold" grpId="0" nodeType="afterEffect">
                                  <p:stCondLst>
                                    <p:cond delay="0"/>
                                  </p:stCondLst>
                                  <p:childTnLst>
                                    <p:set>
                                      <p:cBhvr>
                                        <p:cTn id="13" dur="1" fill="hold">
                                          <p:stCondLst>
                                            <p:cond delay="0"/>
                                          </p:stCondLst>
                                        </p:cTn>
                                        <p:tgtEl>
                                          <p:spTgt spid="167938">
                                            <p:txEl>
                                              <p:pRg st="0" end="0"/>
                                            </p:txEl>
                                          </p:spTgt>
                                        </p:tgtEl>
                                        <p:attrNameLst>
                                          <p:attrName>style.visibility</p:attrName>
                                        </p:attrNameLst>
                                      </p:cBhvr>
                                      <p:to>
                                        <p:strVal val="visible"/>
                                      </p:to>
                                    </p:set>
                                    <p:anim calcmode="lin" valueType="num">
                                      <p:cBhvr>
                                        <p:cTn id="14" dur="500" fill="hold"/>
                                        <p:tgtEl>
                                          <p:spTgt spid="16793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6793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6793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67938">
                                            <p:txEl>
                                              <p:pRg st="0" end="0"/>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39" presetClass="entr" presetSubtype="0" accel="100000" fill="hold" grpId="0" nodeType="afterEffect">
                                  <p:stCondLst>
                                    <p:cond delay="0"/>
                                  </p:stCondLst>
                                  <p:childTnLst>
                                    <p:set>
                                      <p:cBhvr>
                                        <p:cTn id="20" dur="1" fill="hold">
                                          <p:stCondLst>
                                            <p:cond delay="0"/>
                                          </p:stCondLst>
                                        </p:cTn>
                                        <p:tgtEl>
                                          <p:spTgt spid="167938">
                                            <p:txEl>
                                              <p:pRg st="1" end="1"/>
                                            </p:txEl>
                                          </p:spTgt>
                                        </p:tgtEl>
                                        <p:attrNameLst>
                                          <p:attrName>style.visibility</p:attrName>
                                        </p:attrNameLst>
                                      </p:cBhvr>
                                      <p:to>
                                        <p:strVal val="visible"/>
                                      </p:to>
                                    </p:set>
                                    <p:anim calcmode="lin" valueType="num">
                                      <p:cBhvr>
                                        <p:cTn id="21" dur="500" fill="hold"/>
                                        <p:tgtEl>
                                          <p:spTgt spid="167938">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67938">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67938">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67938">
                                            <p:txEl>
                                              <p:pRg st="1" end="1"/>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500"/>
                            </p:stCondLst>
                            <p:childTnLst>
                              <p:par>
                                <p:cTn id="26" presetID="39" presetClass="entr" presetSubtype="0" accel="100000" fill="hold" grpId="0" nodeType="afterEffect">
                                  <p:stCondLst>
                                    <p:cond delay="0"/>
                                  </p:stCondLst>
                                  <p:childTnLst>
                                    <p:set>
                                      <p:cBhvr>
                                        <p:cTn id="27" dur="1" fill="hold">
                                          <p:stCondLst>
                                            <p:cond delay="0"/>
                                          </p:stCondLst>
                                        </p:cTn>
                                        <p:tgtEl>
                                          <p:spTgt spid="167938">
                                            <p:txEl>
                                              <p:pRg st="2" end="2"/>
                                            </p:txEl>
                                          </p:spTgt>
                                        </p:tgtEl>
                                        <p:attrNameLst>
                                          <p:attrName>style.visibility</p:attrName>
                                        </p:attrNameLst>
                                      </p:cBhvr>
                                      <p:to>
                                        <p:strVal val="visible"/>
                                      </p:to>
                                    </p:set>
                                    <p:anim calcmode="lin" valueType="num">
                                      <p:cBhvr>
                                        <p:cTn id="28" dur="500" fill="hold"/>
                                        <p:tgtEl>
                                          <p:spTgt spid="167938">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167938">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167938">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1679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9" presetClass="exit" presetSubtype="0" decel="100000" fill="hold" grpId="1" nodeType="clickEffect" nodePh="1">
                                  <p:stCondLst>
                                    <p:cond delay="0"/>
                                  </p:stCondLst>
                                  <p:endCondLst>
                                    <p:cond evt="begin" delay="0">
                                      <p:tn val="34"/>
                                    </p:cond>
                                  </p:endCondLst>
                                  <p:childTnLst>
                                    <p:anim calcmode="lin" valueType="num">
                                      <p:cBhvr>
                                        <p:cTn id="35" dur="500" fill="hold"/>
                                        <p:tgtEl>
                                          <p:spTgt spid="167939"/>
                                        </p:tgtEl>
                                        <p:attrNameLst>
                                          <p:attrName>ppt_h</p:attrName>
                                        </p:attrNameLst>
                                      </p:cBhvr>
                                      <p:tavLst>
                                        <p:tav tm="0">
                                          <p:val>
                                            <p:strVal val="ppt_h"/>
                                          </p:val>
                                        </p:tav>
                                        <p:tav tm="50000">
                                          <p:val>
                                            <p:strVal val="ppt_h/20"/>
                                          </p:val>
                                        </p:tav>
                                        <p:tav tm="100000">
                                          <p:val>
                                            <p:strVal val="ppt_h/20"/>
                                          </p:val>
                                        </p:tav>
                                      </p:tavLst>
                                    </p:anim>
                                    <p:anim calcmode="lin" valueType="num">
                                      <p:cBhvr>
                                        <p:cTn id="36" dur="500" fill="hold"/>
                                        <p:tgtEl>
                                          <p:spTgt spid="167939"/>
                                        </p:tgtEl>
                                        <p:attrNameLst>
                                          <p:attrName>ppt_w</p:attrName>
                                        </p:attrNameLst>
                                      </p:cBhvr>
                                      <p:tavLst>
                                        <p:tav tm="0">
                                          <p:val>
                                            <p:strVal val="ppt_w"/>
                                          </p:val>
                                        </p:tav>
                                        <p:tav tm="50000">
                                          <p:val>
                                            <p:strVal val="ppt_w+.3"/>
                                          </p:val>
                                        </p:tav>
                                        <p:tav tm="100000">
                                          <p:val>
                                            <p:strVal val="ppt_w+.3"/>
                                          </p:val>
                                        </p:tav>
                                      </p:tavLst>
                                    </p:anim>
                                    <p:anim calcmode="lin" valueType="num">
                                      <p:cBhvr>
                                        <p:cTn id="37" dur="500" fill="hold"/>
                                        <p:tgtEl>
                                          <p:spTgt spid="167939"/>
                                        </p:tgtEl>
                                        <p:attrNameLst>
                                          <p:attrName>ppt_x</p:attrName>
                                        </p:attrNameLst>
                                      </p:cBhvr>
                                      <p:tavLst>
                                        <p:tav tm="0">
                                          <p:val>
                                            <p:strVal val="ppt_x"/>
                                          </p:val>
                                        </p:tav>
                                        <p:tav tm="50000">
                                          <p:val>
                                            <p:strVal val="ppt_x"/>
                                          </p:val>
                                        </p:tav>
                                        <p:tav tm="100000">
                                          <p:val>
                                            <p:strVal val="ppt_x-.3"/>
                                          </p:val>
                                        </p:tav>
                                      </p:tavLst>
                                    </p:anim>
                                    <p:anim calcmode="lin" valueType="num">
                                      <p:cBhvr>
                                        <p:cTn id="38" dur="500" fill="hold"/>
                                        <p:tgtEl>
                                          <p:spTgt spid="167939"/>
                                        </p:tgtEl>
                                        <p:attrNameLst>
                                          <p:attrName>ppt_y</p:attrName>
                                        </p:attrNameLst>
                                      </p:cBhvr>
                                      <p:tavLst>
                                        <p:tav tm="0">
                                          <p:val>
                                            <p:strVal val="ppt_y"/>
                                          </p:val>
                                        </p:tav>
                                        <p:tav tm="100000">
                                          <p:val>
                                            <p:strVal val="ppt_y"/>
                                          </p:val>
                                        </p:tav>
                                      </p:tavLst>
                                    </p:anim>
                                    <p:set>
                                      <p:cBhvr>
                                        <p:cTn id="39" dur="1" fill="hold">
                                          <p:stCondLst>
                                            <p:cond delay="499"/>
                                          </p:stCondLst>
                                        </p:cTn>
                                        <p:tgtEl>
                                          <p:spTgt spid="167939"/>
                                        </p:tgtEl>
                                        <p:attrNameLst>
                                          <p:attrName>style.visibility</p:attrName>
                                        </p:attrNameLst>
                                      </p:cBhvr>
                                      <p:to>
                                        <p:strVal val="hidden"/>
                                      </p:to>
                                    </p:set>
                                  </p:childTnLst>
                                </p:cTn>
                              </p:par>
                              <p:par>
                                <p:cTn id="40" presetID="39" presetClass="exit" presetSubtype="0" decel="100000" fill="hold" grpId="1" nodeType="withEffect">
                                  <p:stCondLst>
                                    <p:cond delay="0"/>
                                  </p:stCondLst>
                                  <p:childTnLst>
                                    <p:anim calcmode="lin" valueType="num">
                                      <p:cBhvr>
                                        <p:cTn id="41" dur="500" fill="hold"/>
                                        <p:tgtEl>
                                          <p:spTgt spid="167938">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42" dur="500" fill="hold"/>
                                        <p:tgtEl>
                                          <p:spTgt spid="167938">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43" dur="500" fill="hold"/>
                                        <p:tgtEl>
                                          <p:spTgt spid="167938">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44" dur="500" fill="hold"/>
                                        <p:tgtEl>
                                          <p:spTgt spid="167938">
                                            <p:txEl>
                                              <p:pRg st="0" end="0"/>
                                            </p:txEl>
                                          </p:spTgt>
                                        </p:tgtEl>
                                        <p:attrNameLst>
                                          <p:attrName>ppt_y</p:attrName>
                                        </p:attrNameLst>
                                      </p:cBhvr>
                                      <p:tavLst>
                                        <p:tav tm="0">
                                          <p:val>
                                            <p:strVal val="ppt_y"/>
                                          </p:val>
                                        </p:tav>
                                        <p:tav tm="100000">
                                          <p:val>
                                            <p:strVal val="ppt_y"/>
                                          </p:val>
                                        </p:tav>
                                      </p:tavLst>
                                    </p:anim>
                                    <p:set>
                                      <p:cBhvr>
                                        <p:cTn id="45" dur="1" fill="hold">
                                          <p:stCondLst>
                                            <p:cond delay="499"/>
                                          </p:stCondLst>
                                        </p:cTn>
                                        <p:tgtEl>
                                          <p:spTgt spid="167938">
                                            <p:txEl>
                                              <p:pRg st="0" end="0"/>
                                            </p:txEl>
                                          </p:spTgt>
                                        </p:tgtEl>
                                        <p:attrNameLst>
                                          <p:attrName>style.visibility</p:attrName>
                                        </p:attrNameLst>
                                      </p:cBhvr>
                                      <p:to>
                                        <p:strVal val="hidden"/>
                                      </p:to>
                                    </p:set>
                                  </p:childTnLst>
                                </p:cTn>
                              </p:par>
                              <p:par>
                                <p:cTn id="46" presetID="39" presetClass="exit" presetSubtype="0" decel="100000" fill="hold" grpId="1" nodeType="withEffect">
                                  <p:stCondLst>
                                    <p:cond delay="0"/>
                                  </p:stCondLst>
                                  <p:childTnLst>
                                    <p:anim calcmode="lin" valueType="num">
                                      <p:cBhvr>
                                        <p:cTn id="47" dur="500" fill="hold"/>
                                        <p:tgtEl>
                                          <p:spTgt spid="167938">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48" dur="500" fill="hold"/>
                                        <p:tgtEl>
                                          <p:spTgt spid="167938">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49" dur="500" fill="hold"/>
                                        <p:tgtEl>
                                          <p:spTgt spid="167938">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50" dur="500" fill="hold"/>
                                        <p:tgtEl>
                                          <p:spTgt spid="167938">
                                            <p:txEl>
                                              <p:pRg st="1" end="1"/>
                                            </p:txEl>
                                          </p:spTgt>
                                        </p:tgtEl>
                                        <p:attrNameLst>
                                          <p:attrName>ppt_y</p:attrName>
                                        </p:attrNameLst>
                                      </p:cBhvr>
                                      <p:tavLst>
                                        <p:tav tm="0">
                                          <p:val>
                                            <p:strVal val="ppt_y"/>
                                          </p:val>
                                        </p:tav>
                                        <p:tav tm="100000">
                                          <p:val>
                                            <p:strVal val="ppt_y"/>
                                          </p:val>
                                        </p:tav>
                                      </p:tavLst>
                                    </p:anim>
                                    <p:set>
                                      <p:cBhvr>
                                        <p:cTn id="51" dur="1" fill="hold">
                                          <p:stCondLst>
                                            <p:cond delay="499"/>
                                          </p:stCondLst>
                                        </p:cTn>
                                        <p:tgtEl>
                                          <p:spTgt spid="167938">
                                            <p:txEl>
                                              <p:pRg st="1" end="1"/>
                                            </p:txEl>
                                          </p:spTgt>
                                        </p:tgtEl>
                                        <p:attrNameLst>
                                          <p:attrName>style.visibility</p:attrName>
                                        </p:attrNameLst>
                                      </p:cBhvr>
                                      <p:to>
                                        <p:strVal val="hidden"/>
                                      </p:to>
                                    </p:set>
                                  </p:childTnLst>
                                </p:cTn>
                              </p:par>
                              <p:par>
                                <p:cTn id="52" presetID="39" presetClass="exit" presetSubtype="0" decel="100000" fill="hold" grpId="1" nodeType="withEffect">
                                  <p:stCondLst>
                                    <p:cond delay="0"/>
                                  </p:stCondLst>
                                  <p:childTnLst>
                                    <p:anim calcmode="lin" valueType="num">
                                      <p:cBhvr>
                                        <p:cTn id="53" dur="500" fill="hold"/>
                                        <p:tgtEl>
                                          <p:spTgt spid="167938">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4" dur="500" fill="hold"/>
                                        <p:tgtEl>
                                          <p:spTgt spid="167938">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5" dur="500" fill="hold"/>
                                        <p:tgtEl>
                                          <p:spTgt spid="167938">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56" dur="500" fill="hold"/>
                                        <p:tgtEl>
                                          <p:spTgt spid="167938">
                                            <p:txEl>
                                              <p:pRg st="2" end="2"/>
                                            </p:txEl>
                                          </p:spTgt>
                                        </p:tgtEl>
                                        <p:attrNameLst>
                                          <p:attrName>ppt_y</p:attrName>
                                        </p:attrNameLst>
                                      </p:cBhvr>
                                      <p:tavLst>
                                        <p:tav tm="0">
                                          <p:val>
                                            <p:strVal val="ppt_y"/>
                                          </p:val>
                                        </p:tav>
                                        <p:tav tm="100000">
                                          <p:val>
                                            <p:strVal val="ppt_y"/>
                                          </p:val>
                                        </p:tav>
                                      </p:tavLst>
                                    </p:anim>
                                    <p:set>
                                      <p:cBhvr>
                                        <p:cTn id="57" dur="1" fill="hold">
                                          <p:stCondLst>
                                            <p:cond delay="499"/>
                                          </p:stCondLst>
                                        </p:cTn>
                                        <p:tgtEl>
                                          <p:spTgt spid="16793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build="p"/>
      <p:bldP spid="167938" grpId="1" build="allAtOnce"/>
      <p:bldP spid="167939" grpId="0"/>
      <p:bldP spid="167939"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Rectangle 2"/>
          <p:cNvSpPr>
            <a:spLocks noGrp="1" noChangeArrowheads="1"/>
          </p:cNvSpPr>
          <p:nvPr>
            <p:ph idx="1"/>
          </p:nvPr>
        </p:nvSpPr>
        <p:spPr>
          <a:xfrm>
            <a:off x="0" y="665163"/>
            <a:ext cx="5724525" cy="6192837"/>
          </a:xfrm>
        </p:spPr>
        <p:txBody>
          <a:bodyPr>
            <a:normAutofit lnSpcReduction="10000"/>
          </a:bodyPr>
          <a:lstStyle/>
          <a:p>
            <a:pPr marL="548640" indent="-411480" eaLnBrk="1" fontAlgn="auto" hangingPunct="1">
              <a:lnSpc>
                <a:spcPct val="80000"/>
              </a:lnSpc>
              <a:spcAft>
                <a:spcPts val="0"/>
              </a:spcAft>
              <a:buClr>
                <a:schemeClr val="tx1">
                  <a:shade val="95000"/>
                </a:schemeClr>
              </a:buClr>
              <a:buFont typeface="Wingdings 2"/>
              <a:buChar char=""/>
              <a:defRPr/>
            </a:pPr>
            <a:r>
              <a:rPr lang="pl-PL" sz="1800" dirty="0" smtClean="0">
                <a:latin typeface="Times New Roman" pitchFamily="18" charset="0"/>
                <a:cs typeface="Times New Roman" pitchFamily="18" charset="0"/>
              </a:rPr>
              <a:t>Ciało człowieka posiada swój własny system regeneracji, który pomaga nam szybciej wracać do zdrowia. </a:t>
            </a:r>
            <a:r>
              <a:rPr lang="pl-PL" sz="1800" dirty="0" err="1" smtClean="0">
                <a:latin typeface="Times New Roman" pitchFamily="18" charset="0"/>
                <a:cs typeface="Times New Roman" pitchFamily="18" charset="0"/>
              </a:rPr>
              <a:t>Taping</a:t>
            </a:r>
            <a:r>
              <a:rPr lang="pl-PL" sz="1800" dirty="0" smtClean="0">
                <a:latin typeface="Times New Roman" pitchFamily="18" charset="0"/>
                <a:cs typeface="Times New Roman" pitchFamily="18" charset="0"/>
              </a:rPr>
              <a:t> medyczny opiera się właśnie na działaniu tego systemu; ulepszając go poprzez aktywację układów neurologicznego i krążenia.</a:t>
            </a:r>
            <a:br>
              <a:rPr lang="pl-PL" sz="1800" dirty="0" smtClean="0">
                <a:latin typeface="Times New Roman" pitchFamily="18" charset="0"/>
                <a:cs typeface="Times New Roman" pitchFamily="18" charset="0"/>
              </a:rPr>
            </a:br>
            <a:r>
              <a:rPr lang="pl-PL" sz="1800" dirty="0" smtClean="0">
                <a:latin typeface="Times New Roman" pitchFamily="18" charset="0"/>
                <a:cs typeface="Times New Roman" pitchFamily="18" charset="0"/>
              </a:rPr>
              <a:t>Mięśnie człowiekowi nie są potrzebne tylko do przemieszczania się i dźwigania ciężaru ciała, kontrolują one krążenie żylne i limfatyczne. To właśnie z tego powodu zaburzenia funkcji mięśni mogą dawać objawy </a:t>
            </a:r>
            <a:r>
              <a:rPr lang="pl-PL" sz="1800" dirty="0" err="1" smtClean="0">
                <a:latin typeface="Times New Roman" pitchFamily="18" charset="0"/>
                <a:cs typeface="Times New Roman" pitchFamily="18" charset="0"/>
              </a:rPr>
              <a:t>wielosystemowe</a:t>
            </a:r>
            <a:r>
              <a:rPr lang="pl-PL" sz="1800" dirty="0" smtClean="0">
                <a:latin typeface="Times New Roman" pitchFamily="18" charset="0"/>
                <a:cs typeface="Times New Roman" pitchFamily="18" charset="0"/>
              </a:rPr>
              <a:t>.</a:t>
            </a:r>
            <a:br>
              <a:rPr lang="pl-PL" sz="1800" dirty="0" smtClean="0">
                <a:latin typeface="Times New Roman" pitchFamily="18" charset="0"/>
                <a:cs typeface="Times New Roman" pitchFamily="18" charset="0"/>
              </a:rPr>
            </a:br>
            <a:r>
              <a:rPr lang="pl-PL" sz="1800" dirty="0" smtClean="0">
                <a:latin typeface="Times New Roman" pitchFamily="18" charset="0"/>
                <a:cs typeface="Times New Roman" pitchFamily="18" charset="0"/>
              </a:rPr>
              <a:t>Terapeuci z Japonii i Korei odkryli, iż można aktywować naturalny proces powrotu do zdrowia używając elastycznych plastrów, dzięki ich zaangażowaniu wykształcił się nowy sposób leczenia schorzeń nerwowych, mięśniowych, narządowych.</a:t>
            </a:r>
          </a:p>
          <a:p>
            <a:pPr marL="548640" indent="-411480" eaLnBrk="1" fontAlgn="auto" hangingPunct="1">
              <a:lnSpc>
                <a:spcPct val="80000"/>
              </a:lnSpc>
              <a:spcAft>
                <a:spcPts val="0"/>
              </a:spcAft>
              <a:buClr>
                <a:schemeClr val="tx1">
                  <a:shade val="95000"/>
                </a:schemeClr>
              </a:buClr>
              <a:buFont typeface="Wingdings 2"/>
              <a:buChar char=""/>
              <a:defRPr/>
            </a:pPr>
            <a:r>
              <a:rPr lang="pl-PL" sz="1800" dirty="0" smtClean="0">
                <a:latin typeface="Times New Roman" pitchFamily="18" charset="0"/>
                <a:cs typeface="Times New Roman" pitchFamily="18" charset="0"/>
              </a:rPr>
              <a:t>Mięśnie bezustannie kurczą się i rozciągają w swoim zakresie. Kiedy natomiast nadmiernie się rozciągają bądź kurczą (np. poprzez podniesieniem zbyt dużego ciężaru) dochodzi do urazów, co prowadzi do powstawania ognisk zapalnych. Kiedy w mięśniu wytwarza się zapalenie obserwujemy także obrzęk, sztywność i zmęczenie, przestrzeń pomiędzy m. a skórą ulega zmniejszeniu uciskając na naczynia limfatyczne. Zwężenie w efekcie doprowadza do ucisku na receptory bólowe znajdujące się w skórze wywołując BÓL. Plastry podnosząc skórę, zwiększają tą przestrzeń co działa przeciwbólowo i wzmaga przepływ limfy.</a:t>
            </a:r>
          </a:p>
        </p:txBody>
      </p:sp>
      <p:pic>
        <p:nvPicPr>
          <p:cNvPr id="65539" name="Picture 3" descr="istota_1"/>
          <p:cNvPicPr>
            <a:picLocks noChangeAspect="1" noChangeArrowheads="1"/>
          </p:cNvPicPr>
          <p:nvPr/>
        </p:nvPicPr>
        <p:blipFill>
          <a:blip r:embed="rId3" cstate="print"/>
          <a:srcRect/>
          <a:stretch>
            <a:fillRect/>
          </a:stretch>
        </p:blipFill>
        <p:spPr bwMode="auto">
          <a:xfrm>
            <a:off x="5724525" y="1557338"/>
            <a:ext cx="3240088" cy="3744912"/>
          </a:xfrm>
          <a:prstGeom prst="rect">
            <a:avLst/>
          </a:prstGeom>
          <a:noFill/>
          <a:ln w="9525">
            <a:noFill/>
            <a:miter lim="800000"/>
            <a:headEnd/>
            <a:tailEnd/>
          </a:ln>
        </p:spPr>
      </p:pic>
      <p:sp>
        <p:nvSpPr>
          <p:cNvPr id="65540" name="Text Box 4"/>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spcBef>
                <a:spcPct val="50000"/>
              </a:spcBef>
            </a:pPr>
            <a:r>
              <a:rPr lang="pl-PL" sz="2800"/>
              <a:t>PLASTROWANIE  MEDYCZNE -   KINESIOTAPING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idx="1"/>
          </p:nvPr>
        </p:nvSpPr>
        <p:spPr>
          <a:xfrm>
            <a:off x="468313" y="188913"/>
            <a:ext cx="4475162" cy="6480175"/>
          </a:xfrm>
        </p:spPr>
        <p:txBody>
          <a:bodyPr/>
          <a:lstStyle/>
          <a:p>
            <a:pPr eaLnBrk="1" hangingPunct="1">
              <a:lnSpc>
                <a:spcPct val="80000"/>
              </a:lnSpc>
            </a:pPr>
            <a:r>
              <a:rPr lang="pl-PL" sz="2000" smtClean="0">
                <a:latin typeface="Times New Roman" pitchFamily="18" charset="0"/>
                <a:cs typeface="Times New Roman" pitchFamily="18" charset="0"/>
              </a:rPr>
              <a:t>Właściwości plastrów medycznych:</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Może się rozciągać 130-140% swojej długości spoczynkowej</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Rozciąga się tylko na długość</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Grubość plastra jest taka sama jak ludzkiej skóry</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Na plastrach nie ma maści ani lekarstw</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Można je nosić przez kilka dni, są wodoodporne</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W zależności od celu, jaki chcemy osiągnąć musimy się zastanowić czy rozciągać plaster i ew. jak mocno, czy nie.</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Warto pamiętać, iż dla uszkodzonych mięśni naklejany plaster jest nierozciągnięty. W takim przypadku zamiast plastra naciągamy skore w miejscu uszkodzenia. Osiągamy to poprzez rozciągnięcie mięśnia</a:t>
            </a:r>
            <a:br>
              <a:rPr lang="pl-PL" sz="2000" smtClean="0">
                <a:latin typeface="Times New Roman" pitchFamily="18" charset="0"/>
                <a:cs typeface="Times New Roman" pitchFamily="18" charset="0"/>
              </a:rPr>
            </a:br>
            <a:r>
              <a:rPr lang="pl-PL" sz="2000" smtClean="0">
                <a:latin typeface="Times New Roman" pitchFamily="18" charset="0"/>
                <a:cs typeface="Times New Roman" pitchFamily="18" charset="0"/>
              </a:rPr>
              <a:t>i stawów w tym rejonie. </a:t>
            </a:r>
            <a:r>
              <a:rPr lang="pl-PL" sz="2000" smtClean="0"/>
              <a:t/>
            </a:r>
            <a:br>
              <a:rPr lang="pl-PL" sz="2000" smtClean="0"/>
            </a:br>
            <a:endParaRPr lang="pl-PL" sz="2000" smtClean="0"/>
          </a:p>
        </p:txBody>
      </p:sp>
      <p:pic>
        <p:nvPicPr>
          <p:cNvPr id="66563" name="Picture 3" descr="3"/>
          <p:cNvPicPr>
            <a:picLocks noChangeAspect="1" noChangeArrowheads="1"/>
          </p:cNvPicPr>
          <p:nvPr/>
        </p:nvPicPr>
        <p:blipFill>
          <a:blip r:embed="rId3" cstate="print"/>
          <a:srcRect/>
          <a:stretch>
            <a:fillRect/>
          </a:stretch>
        </p:blipFill>
        <p:spPr bwMode="auto">
          <a:xfrm>
            <a:off x="5076825" y="260350"/>
            <a:ext cx="3921125" cy="2914650"/>
          </a:xfrm>
          <a:prstGeom prst="rect">
            <a:avLst/>
          </a:prstGeom>
          <a:noFill/>
          <a:ln w="9525">
            <a:noFill/>
            <a:miter lim="800000"/>
            <a:headEnd/>
            <a:tailEnd/>
          </a:ln>
        </p:spPr>
      </p:pic>
      <p:pic>
        <p:nvPicPr>
          <p:cNvPr id="66564" name="Picture 4" descr="1"/>
          <p:cNvPicPr>
            <a:picLocks noChangeAspect="1" noChangeArrowheads="1"/>
          </p:cNvPicPr>
          <p:nvPr/>
        </p:nvPicPr>
        <p:blipFill>
          <a:blip r:embed="rId4" cstate="print"/>
          <a:srcRect/>
          <a:stretch>
            <a:fillRect/>
          </a:stretch>
        </p:blipFill>
        <p:spPr bwMode="auto">
          <a:xfrm>
            <a:off x="5076825" y="3500438"/>
            <a:ext cx="3887788"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descr="100-0044_IMG"/>
          <p:cNvPicPr>
            <a:picLocks noChangeAspect="1" noChangeArrowheads="1"/>
          </p:cNvPicPr>
          <p:nvPr/>
        </p:nvPicPr>
        <p:blipFill>
          <a:blip r:embed="rId3" cstate="print"/>
          <a:srcRect/>
          <a:stretch>
            <a:fillRect/>
          </a:stretch>
        </p:blipFill>
        <p:spPr bwMode="auto">
          <a:xfrm>
            <a:off x="250825" y="188913"/>
            <a:ext cx="3776663" cy="3119437"/>
          </a:xfrm>
          <a:prstGeom prst="rect">
            <a:avLst/>
          </a:prstGeom>
          <a:noFill/>
          <a:ln w="9525">
            <a:noFill/>
            <a:miter lim="800000"/>
            <a:headEnd/>
            <a:tailEnd/>
          </a:ln>
        </p:spPr>
      </p:pic>
      <p:sp>
        <p:nvSpPr>
          <p:cNvPr id="67587" name="Text Box 3"/>
          <p:cNvSpPr txBox="1">
            <a:spLocks noChangeArrowheads="1"/>
          </p:cNvSpPr>
          <p:nvPr/>
        </p:nvSpPr>
        <p:spPr bwMode="auto">
          <a:xfrm>
            <a:off x="323850" y="260350"/>
            <a:ext cx="1655763" cy="641350"/>
          </a:xfrm>
          <a:prstGeom prst="rect">
            <a:avLst/>
          </a:prstGeom>
          <a:noFill/>
          <a:ln w="9525">
            <a:noFill/>
            <a:miter lim="800000"/>
            <a:headEnd/>
            <a:tailEnd/>
          </a:ln>
        </p:spPr>
        <p:txBody>
          <a:bodyPr>
            <a:spAutoFit/>
          </a:bodyPr>
          <a:lstStyle/>
          <a:p>
            <a:pPr>
              <a:spcBef>
                <a:spcPct val="50000"/>
              </a:spcBef>
            </a:pPr>
            <a:r>
              <a:rPr lang="pl-PL">
                <a:solidFill>
                  <a:srgbClr val="CC3300"/>
                </a:solidFill>
              </a:rPr>
              <a:t>ŁOKIEĆ  TENISISTY</a:t>
            </a:r>
          </a:p>
        </p:txBody>
      </p:sp>
      <p:pic>
        <p:nvPicPr>
          <p:cNvPr id="67588" name="Picture 4" descr="100-0051_IMG_2"/>
          <p:cNvPicPr>
            <a:picLocks noChangeAspect="1" noChangeArrowheads="1"/>
          </p:cNvPicPr>
          <p:nvPr/>
        </p:nvPicPr>
        <p:blipFill>
          <a:blip r:embed="rId4" cstate="print"/>
          <a:srcRect/>
          <a:stretch>
            <a:fillRect/>
          </a:stretch>
        </p:blipFill>
        <p:spPr bwMode="auto">
          <a:xfrm>
            <a:off x="4572000" y="188913"/>
            <a:ext cx="4064000" cy="3095625"/>
          </a:xfrm>
          <a:prstGeom prst="rect">
            <a:avLst/>
          </a:prstGeom>
          <a:noFill/>
          <a:ln w="9525">
            <a:noFill/>
            <a:miter lim="800000"/>
            <a:headEnd/>
            <a:tailEnd/>
          </a:ln>
        </p:spPr>
      </p:pic>
      <p:sp>
        <p:nvSpPr>
          <p:cNvPr id="67589" name="Text Box 5"/>
          <p:cNvSpPr txBox="1">
            <a:spLocks noChangeArrowheads="1"/>
          </p:cNvSpPr>
          <p:nvPr/>
        </p:nvSpPr>
        <p:spPr bwMode="auto">
          <a:xfrm>
            <a:off x="6804025" y="2636838"/>
            <a:ext cx="1871663" cy="366712"/>
          </a:xfrm>
          <a:prstGeom prst="rect">
            <a:avLst/>
          </a:prstGeom>
          <a:noFill/>
          <a:ln w="9525">
            <a:noFill/>
            <a:miter lim="800000"/>
            <a:headEnd/>
            <a:tailEnd/>
          </a:ln>
        </p:spPr>
        <p:txBody>
          <a:bodyPr>
            <a:spAutoFit/>
          </a:bodyPr>
          <a:lstStyle/>
          <a:p>
            <a:pPr>
              <a:spcBef>
                <a:spcPct val="50000"/>
              </a:spcBef>
            </a:pPr>
            <a:r>
              <a:rPr lang="pl-PL">
                <a:solidFill>
                  <a:srgbClr val="CC3300"/>
                </a:solidFill>
              </a:rPr>
              <a:t>BLIZNA</a:t>
            </a:r>
          </a:p>
        </p:txBody>
      </p:sp>
      <p:pic>
        <p:nvPicPr>
          <p:cNvPr id="67590" name="Picture 6" descr="100-0054_IMG"/>
          <p:cNvPicPr>
            <a:picLocks noChangeAspect="1" noChangeArrowheads="1"/>
          </p:cNvPicPr>
          <p:nvPr/>
        </p:nvPicPr>
        <p:blipFill>
          <a:blip r:embed="rId5" cstate="print"/>
          <a:srcRect/>
          <a:stretch>
            <a:fillRect/>
          </a:stretch>
        </p:blipFill>
        <p:spPr bwMode="auto">
          <a:xfrm>
            <a:off x="250825" y="3573463"/>
            <a:ext cx="3744913" cy="3095625"/>
          </a:xfrm>
          <a:prstGeom prst="rect">
            <a:avLst/>
          </a:prstGeom>
          <a:noFill/>
          <a:ln w="9525">
            <a:noFill/>
            <a:miter lim="800000"/>
            <a:headEnd/>
            <a:tailEnd/>
          </a:ln>
        </p:spPr>
      </p:pic>
      <p:sp>
        <p:nvSpPr>
          <p:cNvPr id="67591" name="Text Box 7"/>
          <p:cNvSpPr txBox="1">
            <a:spLocks noChangeArrowheads="1"/>
          </p:cNvSpPr>
          <p:nvPr/>
        </p:nvSpPr>
        <p:spPr bwMode="auto">
          <a:xfrm>
            <a:off x="1835150" y="6021388"/>
            <a:ext cx="2160588" cy="396875"/>
          </a:xfrm>
          <a:prstGeom prst="rect">
            <a:avLst/>
          </a:prstGeom>
          <a:noFill/>
          <a:ln w="9525">
            <a:noFill/>
            <a:miter lim="800000"/>
            <a:headEnd/>
            <a:tailEnd/>
          </a:ln>
        </p:spPr>
        <p:txBody>
          <a:bodyPr>
            <a:spAutoFit/>
          </a:bodyPr>
          <a:lstStyle/>
          <a:p>
            <a:pPr>
              <a:spcBef>
                <a:spcPct val="50000"/>
              </a:spcBef>
            </a:pPr>
            <a:r>
              <a:rPr lang="pl-PL" sz="2000">
                <a:solidFill>
                  <a:srgbClr val="CC3300"/>
                </a:solidFill>
              </a:rPr>
              <a:t>KRWIAK</a:t>
            </a:r>
          </a:p>
        </p:txBody>
      </p:sp>
      <p:pic>
        <p:nvPicPr>
          <p:cNvPr id="67592" name="Picture 8" descr="100-0047_IMG"/>
          <p:cNvPicPr>
            <a:picLocks noChangeAspect="1" noChangeArrowheads="1"/>
          </p:cNvPicPr>
          <p:nvPr/>
        </p:nvPicPr>
        <p:blipFill>
          <a:blip r:embed="rId6" cstate="print"/>
          <a:srcRect/>
          <a:stretch>
            <a:fillRect/>
          </a:stretch>
        </p:blipFill>
        <p:spPr bwMode="auto">
          <a:xfrm>
            <a:off x="4572000" y="3573463"/>
            <a:ext cx="4064000" cy="3095625"/>
          </a:xfrm>
          <a:prstGeom prst="rect">
            <a:avLst/>
          </a:prstGeom>
          <a:noFill/>
          <a:ln w="9525">
            <a:noFill/>
            <a:miter lim="800000"/>
            <a:headEnd/>
            <a:tailEnd/>
          </a:ln>
        </p:spPr>
      </p:pic>
      <p:sp>
        <p:nvSpPr>
          <p:cNvPr id="67593" name="Text Box 9"/>
          <p:cNvSpPr txBox="1">
            <a:spLocks noChangeArrowheads="1"/>
          </p:cNvSpPr>
          <p:nvPr/>
        </p:nvSpPr>
        <p:spPr bwMode="auto">
          <a:xfrm>
            <a:off x="5148263" y="6237288"/>
            <a:ext cx="3311525" cy="366712"/>
          </a:xfrm>
          <a:prstGeom prst="rect">
            <a:avLst/>
          </a:prstGeom>
          <a:noFill/>
          <a:ln w="9525">
            <a:noFill/>
            <a:miter lim="800000"/>
            <a:headEnd/>
            <a:tailEnd/>
          </a:ln>
        </p:spPr>
        <p:txBody>
          <a:bodyPr>
            <a:spAutoFit/>
          </a:bodyPr>
          <a:lstStyle/>
          <a:p>
            <a:pPr>
              <a:spcBef>
                <a:spcPct val="50000"/>
              </a:spcBef>
            </a:pPr>
            <a:r>
              <a:rPr lang="pl-PL">
                <a:solidFill>
                  <a:srgbClr val="CC3300"/>
                </a:solidFill>
              </a:rPr>
              <a:t>BÓL  GŁOWY</a:t>
            </a:r>
          </a:p>
        </p:txBody>
      </p:sp>
      <p:sp>
        <p:nvSpPr>
          <p:cNvPr id="67594" name="Text Box 10"/>
          <p:cNvSpPr txBox="1">
            <a:spLocks noChangeArrowheads="1"/>
          </p:cNvSpPr>
          <p:nvPr/>
        </p:nvSpPr>
        <p:spPr bwMode="auto">
          <a:xfrm>
            <a:off x="2411413" y="0"/>
            <a:ext cx="3816350" cy="519113"/>
          </a:xfrm>
          <a:prstGeom prst="rect">
            <a:avLst/>
          </a:prstGeom>
          <a:noFill/>
          <a:ln w="9525">
            <a:noFill/>
            <a:miter lim="800000"/>
            <a:headEnd/>
            <a:tailEnd/>
          </a:ln>
        </p:spPr>
        <p:txBody>
          <a:bodyPr>
            <a:spAutoFit/>
          </a:bodyPr>
          <a:lstStyle/>
          <a:p>
            <a:pPr>
              <a:spcBef>
                <a:spcPct val="50000"/>
              </a:spcBef>
            </a:pPr>
            <a:r>
              <a:rPr lang="pl-PL" sz="2400" b="0"/>
              <a:t>        </a:t>
            </a:r>
            <a:r>
              <a:rPr lang="pl-PL" sz="2800">
                <a:solidFill>
                  <a:srgbClr val="FFFF00"/>
                </a:solidFill>
              </a:rPr>
              <a:t>KINESIOTAPING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descr="zdjecia2 135"/>
          <p:cNvPicPr>
            <a:picLocks noChangeAspect="1" noChangeArrowheads="1"/>
          </p:cNvPicPr>
          <p:nvPr/>
        </p:nvPicPr>
        <p:blipFill>
          <a:blip r:embed="rId3" cstate="print"/>
          <a:srcRect/>
          <a:stretch>
            <a:fillRect/>
          </a:stretch>
        </p:blipFill>
        <p:spPr bwMode="auto">
          <a:xfrm>
            <a:off x="250825" y="260350"/>
            <a:ext cx="3889375" cy="3097213"/>
          </a:xfrm>
          <a:prstGeom prst="rect">
            <a:avLst/>
          </a:prstGeom>
          <a:noFill/>
          <a:ln w="9525">
            <a:noFill/>
            <a:miter lim="800000"/>
            <a:headEnd/>
            <a:tailEnd/>
          </a:ln>
        </p:spPr>
      </p:pic>
      <p:sp>
        <p:nvSpPr>
          <p:cNvPr id="68611" name="Text Box 3"/>
          <p:cNvSpPr txBox="1">
            <a:spLocks noChangeArrowheads="1"/>
          </p:cNvSpPr>
          <p:nvPr/>
        </p:nvSpPr>
        <p:spPr bwMode="auto">
          <a:xfrm>
            <a:off x="323850" y="260350"/>
            <a:ext cx="3384550" cy="701675"/>
          </a:xfrm>
          <a:prstGeom prst="rect">
            <a:avLst/>
          </a:prstGeom>
          <a:noFill/>
          <a:ln w="9525">
            <a:noFill/>
            <a:miter lim="800000"/>
            <a:headEnd/>
            <a:tailEnd/>
          </a:ln>
        </p:spPr>
        <p:txBody>
          <a:bodyPr>
            <a:spAutoFit/>
          </a:bodyPr>
          <a:lstStyle/>
          <a:p>
            <a:pPr>
              <a:spcBef>
                <a:spcPct val="50000"/>
              </a:spcBef>
            </a:pPr>
            <a:r>
              <a:rPr lang="pl-PL" sz="2000">
                <a:solidFill>
                  <a:schemeClr val="bg2"/>
                </a:solidFill>
              </a:rPr>
              <a:t>WIĘZADŁO   POBOCZNE                  PRZYŚRODKOWE</a:t>
            </a:r>
          </a:p>
        </p:txBody>
      </p:sp>
      <p:pic>
        <p:nvPicPr>
          <p:cNvPr id="68612" name="Picture 4" descr="zdjecia2 139"/>
          <p:cNvPicPr>
            <a:picLocks noChangeAspect="1" noChangeArrowheads="1"/>
          </p:cNvPicPr>
          <p:nvPr/>
        </p:nvPicPr>
        <p:blipFill>
          <a:blip r:embed="rId4" cstate="print"/>
          <a:srcRect/>
          <a:stretch>
            <a:fillRect/>
          </a:stretch>
        </p:blipFill>
        <p:spPr bwMode="auto">
          <a:xfrm>
            <a:off x="4500563" y="260350"/>
            <a:ext cx="4410075" cy="3097213"/>
          </a:xfrm>
          <a:prstGeom prst="rect">
            <a:avLst/>
          </a:prstGeom>
          <a:noFill/>
          <a:ln w="9525">
            <a:noFill/>
            <a:miter lim="800000"/>
            <a:headEnd/>
            <a:tailEnd/>
          </a:ln>
        </p:spPr>
      </p:pic>
      <p:sp>
        <p:nvSpPr>
          <p:cNvPr id="68613" name="Text Box 5"/>
          <p:cNvSpPr txBox="1">
            <a:spLocks noChangeArrowheads="1"/>
          </p:cNvSpPr>
          <p:nvPr/>
        </p:nvSpPr>
        <p:spPr bwMode="auto">
          <a:xfrm>
            <a:off x="4643438" y="260350"/>
            <a:ext cx="4105275" cy="701675"/>
          </a:xfrm>
          <a:prstGeom prst="rect">
            <a:avLst/>
          </a:prstGeom>
          <a:noFill/>
          <a:ln w="9525">
            <a:noFill/>
            <a:miter lim="800000"/>
            <a:headEnd/>
            <a:tailEnd/>
          </a:ln>
        </p:spPr>
        <p:txBody>
          <a:bodyPr>
            <a:spAutoFit/>
          </a:bodyPr>
          <a:lstStyle/>
          <a:p>
            <a:pPr>
              <a:spcBef>
                <a:spcPct val="50000"/>
              </a:spcBef>
            </a:pPr>
            <a:r>
              <a:rPr lang="pl-PL" sz="2000">
                <a:solidFill>
                  <a:schemeClr val="bg2"/>
                </a:solidFill>
              </a:rPr>
              <a:t>USZKODZENIA  Ś.  ACHILLESA, ŁYDKI</a:t>
            </a:r>
          </a:p>
        </p:txBody>
      </p:sp>
      <p:pic>
        <p:nvPicPr>
          <p:cNvPr id="68614" name="Picture 6" descr="zdjecia2 146"/>
          <p:cNvPicPr>
            <a:picLocks noChangeAspect="1" noChangeArrowheads="1"/>
          </p:cNvPicPr>
          <p:nvPr/>
        </p:nvPicPr>
        <p:blipFill>
          <a:blip r:embed="rId5" cstate="print"/>
          <a:srcRect/>
          <a:stretch>
            <a:fillRect/>
          </a:stretch>
        </p:blipFill>
        <p:spPr bwMode="auto">
          <a:xfrm>
            <a:off x="250825" y="3500438"/>
            <a:ext cx="3889375" cy="3097212"/>
          </a:xfrm>
          <a:prstGeom prst="rect">
            <a:avLst/>
          </a:prstGeom>
          <a:noFill/>
          <a:ln w="9525">
            <a:noFill/>
            <a:miter lim="800000"/>
            <a:headEnd/>
            <a:tailEnd/>
          </a:ln>
        </p:spPr>
      </p:pic>
      <p:sp>
        <p:nvSpPr>
          <p:cNvPr id="68615" name="Text Box 7"/>
          <p:cNvSpPr txBox="1">
            <a:spLocks noChangeArrowheads="1"/>
          </p:cNvSpPr>
          <p:nvPr/>
        </p:nvSpPr>
        <p:spPr bwMode="auto">
          <a:xfrm>
            <a:off x="468313" y="3778250"/>
            <a:ext cx="3816350" cy="396875"/>
          </a:xfrm>
          <a:prstGeom prst="rect">
            <a:avLst/>
          </a:prstGeom>
          <a:noFill/>
          <a:ln w="9525">
            <a:noFill/>
            <a:miter lim="800000"/>
            <a:headEnd/>
            <a:tailEnd/>
          </a:ln>
        </p:spPr>
        <p:txBody>
          <a:bodyPr>
            <a:spAutoFit/>
          </a:bodyPr>
          <a:lstStyle/>
          <a:p>
            <a:pPr>
              <a:spcBef>
                <a:spcPct val="50000"/>
              </a:spcBef>
            </a:pPr>
            <a:r>
              <a:rPr lang="pl-PL" sz="2000">
                <a:solidFill>
                  <a:srgbClr val="CC3300"/>
                </a:solidFill>
              </a:rPr>
              <a:t>KONTUZJE   RZEPKI</a:t>
            </a:r>
          </a:p>
        </p:txBody>
      </p:sp>
      <p:pic>
        <p:nvPicPr>
          <p:cNvPr id="68616" name="Picture 8" descr="zdjecia2 151"/>
          <p:cNvPicPr>
            <a:picLocks noChangeAspect="1" noChangeArrowheads="1"/>
          </p:cNvPicPr>
          <p:nvPr/>
        </p:nvPicPr>
        <p:blipFill>
          <a:blip r:embed="rId6" cstate="print"/>
          <a:srcRect/>
          <a:stretch>
            <a:fillRect/>
          </a:stretch>
        </p:blipFill>
        <p:spPr bwMode="auto">
          <a:xfrm>
            <a:off x="4500563" y="3500438"/>
            <a:ext cx="4410075" cy="3097212"/>
          </a:xfrm>
          <a:prstGeom prst="rect">
            <a:avLst/>
          </a:prstGeom>
          <a:noFill/>
          <a:ln w="9525">
            <a:noFill/>
            <a:miter lim="800000"/>
            <a:headEnd/>
            <a:tailEnd/>
          </a:ln>
        </p:spPr>
      </p:pic>
      <p:sp>
        <p:nvSpPr>
          <p:cNvPr id="68617" name="Text Box 9"/>
          <p:cNvSpPr txBox="1">
            <a:spLocks noChangeArrowheads="1"/>
          </p:cNvSpPr>
          <p:nvPr/>
        </p:nvSpPr>
        <p:spPr bwMode="auto">
          <a:xfrm>
            <a:off x="4572000" y="3716338"/>
            <a:ext cx="1655763" cy="671512"/>
          </a:xfrm>
          <a:prstGeom prst="rect">
            <a:avLst/>
          </a:prstGeom>
          <a:noFill/>
          <a:ln w="9525">
            <a:noFill/>
            <a:miter lim="800000"/>
            <a:headEnd/>
            <a:tailEnd/>
          </a:ln>
        </p:spPr>
        <p:txBody>
          <a:bodyPr>
            <a:spAutoFit/>
          </a:bodyPr>
          <a:lstStyle/>
          <a:p>
            <a:pPr>
              <a:spcBef>
                <a:spcPct val="50000"/>
              </a:spcBef>
            </a:pPr>
            <a:r>
              <a:rPr lang="pl-PL" sz="2000">
                <a:solidFill>
                  <a:srgbClr val="CC3300"/>
                </a:solidFill>
              </a:rPr>
              <a:t>HALLUX  </a:t>
            </a:r>
            <a:r>
              <a:rPr lang="pl-PL">
                <a:solidFill>
                  <a:srgbClr val="CC3300"/>
                </a:solidFill>
              </a:rPr>
              <a:t>VALGUS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descr="100-0050_IMG_2 SKOLIOZA-TAPING"/>
          <p:cNvPicPr>
            <a:picLocks noGrp="1" noChangeAspect="1" noChangeArrowheads="1"/>
          </p:cNvPicPr>
          <p:nvPr>
            <p:ph/>
          </p:nvPr>
        </p:nvPicPr>
        <p:blipFill>
          <a:blip r:embed="rId3" cstate="print"/>
          <a:srcRect/>
          <a:stretch>
            <a:fillRect/>
          </a:stretch>
        </p:blipFill>
        <p:spPr>
          <a:xfrm>
            <a:off x="1763713" y="1268413"/>
            <a:ext cx="5400675" cy="5256212"/>
          </a:xfrm>
          <a:noFill/>
        </p:spPr>
      </p:pic>
      <p:sp>
        <p:nvSpPr>
          <p:cNvPr id="69635" name="Text Box 3"/>
          <p:cNvSpPr txBox="1">
            <a:spLocks noChangeArrowheads="1"/>
          </p:cNvSpPr>
          <p:nvPr/>
        </p:nvSpPr>
        <p:spPr bwMode="auto">
          <a:xfrm>
            <a:off x="468313" y="0"/>
            <a:ext cx="6769100" cy="1006475"/>
          </a:xfrm>
          <a:prstGeom prst="rect">
            <a:avLst/>
          </a:prstGeom>
          <a:noFill/>
          <a:ln w="9525">
            <a:noFill/>
            <a:miter lim="800000"/>
            <a:headEnd/>
            <a:tailEnd/>
          </a:ln>
        </p:spPr>
        <p:txBody>
          <a:bodyPr>
            <a:spAutoFit/>
          </a:bodyPr>
          <a:lstStyle/>
          <a:p>
            <a:pPr>
              <a:spcBef>
                <a:spcPct val="50000"/>
              </a:spcBef>
            </a:pPr>
            <a:r>
              <a:rPr kumimoji="1" lang="pl-PL" sz="2000" b="0">
                <a:latin typeface="Times New Roman" pitchFamily="18" charset="0"/>
              </a:rPr>
              <a:t>Zastosowanie kinesiotapingu po wypukłej stronie skoliozy Th dex - L sin. Strony wklęsłe poddajemy naciągnięciu (PIR, STRETCHING)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457200" y="0"/>
            <a:ext cx="8229600" cy="1052513"/>
          </a:xfrm>
        </p:spPr>
        <p:txBody>
          <a:bodyPr/>
          <a:lstStyle/>
          <a:p>
            <a:pPr eaLnBrk="1" hangingPunct="1"/>
            <a:r>
              <a:rPr lang="pl-PL" smtClean="0"/>
              <a:t>PODSUMOWANIE</a:t>
            </a:r>
          </a:p>
        </p:txBody>
      </p:sp>
      <p:sp>
        <p:nvSpPr>
          <p:cNvPr id="70659" name="Rectangle 3"/>
          <p:cNvSpPr>
            <a:spLocks noGrp="1" noChangeArrowheads="1"/>
          </p:cNvSpPr>
          <p:nvPr>
            <p:ph idx="1"/>
          </p:nvPr>
        </p:nvSpPr>
        <p:spPr>
          <a:xfrm>
            <a:off x="457200" y="908050"/>
            <a:ext cx="8229600" cy="3457575"/>
          </a:xfrm>
        </p:spPr>
        <p:txBody>
          <a:bodyPr/>
          <a:lstStyle/>
          <a:p>
            <a:pPr eaLnBrk="1" hangingPunct="1"/>
            <a:r>
              <a:rPr lang="pl-PL" sz="2400" smtClean="0">
                <a:latin typeface="Times New Roman" pitchFamily="18" charset="0"/>
              </a:rPr>
              <a:t>Analizując przyczyny problemów  odkręgosłupowych , należy stwierdzić , że najlepszą formą terapii jest :  systematyczna aktywność fizyczna ( ćwiczenia fitness, chód, bieg, taniec ! , pływanie, tenis, dozowany rower , dozowana siłownia, gry zespołowe- z głową ! , itp…), co w połączeniu z profilaktycznie wykonywanymi ćwiczeniami z terapii manualnej  ( automobilizacje, stretching, pir ..) i ergonomią używania kręgosłupa w czynnościach dnia codziennego musi dać efekt w postaci zdrowego społeczeństwa.</a:t>
            </a:r>
          </a:p>
        </p:txBody>
      </p:sp>
      <p:sp>
        <p:nvSpPr>
          <p:cNvPr id="70660" name="Text Box 4"/>
          <p:cNvSpPr txBox="1">
            <a:spLocks noChangeArrowheads="1"/>
          </p:cNvSpPr>
          <p:nvPr/>
        </p:nvSpPr>
        <p:spPr bwMode="auto">
          <a:xfrm>
            <a:off x="468313" y="4508500"/>
            <a:ext cx="8424862" cy="2225675"/>
          </a:xfrm>
          <a:prstGeom prst="rect">
            <a:avLst/>
          </a:prstGeom>
          <a:noFill/>
          <a:ln w="9525">
            <a:noFill/>
            <a:miter lim="800000"/>
            <a:headEnd/>
            <a:tailEnd/>
          </a:ln>
        </p:spPr>
        <p:txBody>
          <a:bodyPr>
            <a:spAutoFit/>
          </a:bodyPr>
          <a:lstStyle/>
          <a:p>
            <a:pPr>
              <a:spcBef>
                <a:spcPct val="50000"/>
              </a:spcBef>
            </a:pPr>
            <a:r>
              <a:rPr lang="pl-PL" sz="2000" b="0">
                <a:latin typeface="Times New Roman" pitchFamily="18" charset="0"/>
              </a:rPr>
              <a:t>PS.     UWAGA ! ! !   : Szczególnie  u  młodzieży  trenującej – przeciążenia występujące  w  sporcie   wyczynowym  szczególnie   dotykać   będą   tych zawodników , którzy  nie  wyrobili  u  sobie  higieny  używania  kręgosłupa ( błędne  nawyki  w  trybie  życia , sposób  wypoczynku- niejednorodna  twardość łóżka,  pozycja  podczas  jazdy  na  zawody- kyfotyzacja lędźwi, brak spokojnego  wejścia  w cykl  treningowy  po  kontuzji-  przede  wszystkim  brak opieki  fizjoterapeutycznej )  to  z  czasem  daje  problem  odkręgosłupowy.</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457200" y="541338"/>
            <a:ext cx="8229600" cy="609600"/>
          </a:xfrm>
        </p:spPr>
        <p:txBody>
          <a:bodyPr>
            <a:normAutofit fontScale="90000"/>
          </a:bodyPr>
          <a:lstStyle/>
          <a:p>
            <a:pPr eaLnBrk="1" fontAlgn="auto" hangingPunct="1">
              <a:spcAft>
                <a:spcPts val="0"/>
              </a:spcAft>
              <a:defRPr/>
            </a:pPr>
            <a:r>
              <a:rPr lang="pl-PL" dirty="0" smtClean="0"/>
              <a:t>Czy tylko u człowieka ?</a:t>
            </a:r>
          </a:p>
        </p:txBody>
      </p:sp>
      <p:pic>
        <p:nvPicPr>
          <p:cNvPr id="71683" name="Picture 4" descr="adelaide university logo"/>
          <p:cNvPicPr>
            <a:picLocks noGrp="1" noChangeAspect="1" noChangeArrowheads="1"/>
          </p:cNvPicPr>
          <p:nvPr>
            <p:ph type="clipArt" sz="half" idx="1"/>
          </p:nvPr>
        </p:nvPicPr>
        <p:blipFill>
          <a:blip r:embed="rId2" cstate="print"/>
          <a:srcRect l="67999"/>
          <a:stretch>
            <a:fillRect/>
          </a:stretch>
        </p:blipFill>
        <p:spPr>
          <a:xfrm>
            <a:off x="457200" y="1684338"/>
            <a:ext cx="4518025" cy="2116137"/>
          </a:xfrm>
          <a:noFill/>
        </p:spPr>
      </p:pic>
      <p:pic>
        <p:nvPicPr>
          <p:cNvPr id="71684" name="Picture 3" descr="skoilioza u koala"/>
          <p:cNvPicPr>
            <a:picLocks noChangeAspect="1" noChangeArrowheads="1"/>
          </p:cNvPicPr>
          <p:nvPr/>
        </p:nvPicPr>
        <p:blipFill>
          <a:blip r:embed="rId3" cstate="print"/>
          <a:srcRect/>
          <a:stretch>
            <a:fillRect/>
          </a:stretch>
        </p:blipFill>
        <p:spPr bwMode="auto">
          <a:xfrm>
            <a:off x="5105400" y="2209800"/>
            <a:ext cx="2816225" cy="3522663"/>
          </a:xfrm>
          <a:prstGeom prst="rect">
            <a:avLst/>
          </a:prstGeom>
          <a:noFill/>
          <a:ln w="9525">
            <a:noFill/>
            <a:miter lim="800000"/>
            <a:headEnd/>
            <a:tailEnd/>
          </a:ln>
        </p:spPr>
      </p:pic>
      <p:sp>
        <p:nvSpPr>
          <p:cNvPr id="71685" name="Text Box 5"/>
          <p:cNvSpPr txBox="1">
            <a:spLocks noChangeArrowheads="1"/>
          </p:cNvSpPr>
          <p:nvPr/>
        </p:nvSpPr>
        <p:spPr bwMode="auto">
          <a:xfrm>
            <a:off x="1066800" y="4191000"/>
            <a:ext cx="3276600" cy="1187450"/>
          </a:xfrm>
          <a:prstGeom prst="rect">
            <a:avLst/>
          </a:prstGeom>
          <a:noFill/>
          <a:ln w="9525">
            <a:noFill/>
            <a:miter lim="800000"/>
            <a:headEnd/>
            <a:tailEnd/>
          </a:ln>
        </p:spPr>
        <p:txBody>
          <a:bodyPr>
            <a:spAutoFit/>
          </a:bodyPr>
          <a:lstStyle/>
          <a:p>
            <a:pPr>
              <a:spcBef>
                <a:spcPct val="50000"/>
              </a:spcBef>
            </a:pPr>
            <a:r>
              <a:rPr lang="pl-PL" sz="2400" b="0">
                <a:latin typeface="Times New Roman" pitchFamily="18" charset="0"/>
              </a:rPr>
              <a:t>Stwierdzono występowanie skolioz </a:t>
            </a:r>
            <a:br>
              <a:rPr lang="pl-PL" sz="2400" b="0">
                <a:latin typeface="Times New Roman" pitchFamily="18" charset="0"/>
              </a:rPr>
            </a:br>
            <a:r>
              <a:rPr lang="pl-PL" sz="2400" b="0">
                <a:latin typeface="Times New Roman" pitchFamily="18" charset="0"/>
              </a:rPr>
              <a:t>u misiów KOALA</a:t>
            </a:r>
          </a:p>
        </p:txBody>
      </p:sp>
      <p:pic>
        <p:nvPicPr>
          <p:cNvPr id="71686" name="Picture 6"/>
          <p:cNvPicPr>
            <a:picLocks noChangeAspect="1" noChangeArrowheads="1"/>
          </p:cNvPicPr>
          <p:nvPr/>
        </p:nvPicPr>
        <p:blipFill>
          <a:blip r:embed="rId4" cstate="print"/>
          <a:srcRect l="73000" t="21732" r="16000" b="61307"/>
          <a:stretch>
            <a:fillRect/>
          </a:stretch>
        </p:blipFill>
        <p:spPr bwMode="auto">
          <a:xfrm>
            <a:off x="0" y="0"/>
            <a:ext cx="838200"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a:xfrm>
            <a:off x="914400" y="214313"/>
            <a:ext cx="8229600" cy="609600"/>
          </a:xfrm>
        </p:spPr>
        <p:txBody>
          <a:bodyPr>
            <a:normAutofit fontScale="90000"/>
          </a:bodyPr>
          <a:lstStyle/>
          <a:p>
            <a:pPr eaLnBrk="1" fontAlgn="auto" hangingPunct="1">
              <a:spcAft>
                <a:spcPts val="0"/>
              </a:spcAft>
              <a:defRPr/>
            </a:pPr>
            <a:r>
              <a:rPr lang="pl-PL" dirty="0" smtClean="0">
                <a:latin typeface="Times New Roman" pitchFamily="18" charset="0"/>
                <a:cs typeface="Times New Roman" pitchFamily="18" charset="0"/>
              </a:rPr>
              <a:t>Czy tylko u człowieka ?</a:t>
            </a:r>
          </a:p>
        </p:txBody>
      </p:sp>
      <p:sp>
        <p:nvSpPr>
          <p:cNvPr id="72707" name="Rectangle 3"/>
          <p:cNvSpPr>
            <a:spLocks noGrp="1" noChangeArrowheads="1"/>
          </p:cNvSpPr>
          <p:nvPr>
            <p:ph idx="1"/>
          </p:nvPr>
        </p:nvSpPr>
        <p:spPr/>
        <p:txBody>
          <a:bodyPr/>
          <a:lstStyle/>
          <a:p>
            <a:pPr eaLnBrk="1" hangingPunct="1">
              <a:buFont typeface="Wingdings" pitchFamily="2" charset="2"/>
              <a:buNone/>
            </a:pPr>
            <a:r>
              <a:rPr lang="pl-PL" sz="1800" smtClean="0"/>
              <a:t>     </a:t>
            </a:r>
            <a:r>
              <a:rPr lang="pl-PL" sz="1800" smtClean="0">
                <a:latin typeface="Times New Roman" pitchFamily="18" charset="0"/>
                <a:cs typeface="Times New Roman" pitchFamily="18" charset="0"/>
              </a:rPr>
              <a:t>Berzins, I. K., Walsh, M. T. </a:t>
            </a:r>
          </a:p>
          <a:p>
            <a:pPr eaLnBrk="1" hangingPunct="1">
              <a:buFont typeface="Wingdings" pitchFamily="2" charset="2"/>
              <a:buNone/>
            </a:pPr>
            <a:r>
              <a:rPr lang="pl-PL" sz="1800" smtClean="0">
                <a:latin typeface="Times New Roman" pitchFamily="18" charset="0"/>
                <a:cs typeface="Times New Roman" pitchFamily="18" charset="0"/>
              </a:rPr>
              <a:t>     </a:t>
            </a:r>
            <a:r>
              <a:rPr lang="pl-PL" sz="1800" b="1" smtClean="0">
                <a:latin typeface="Times New Roman" pitchFamily="18" charset="0"/>
                <a:cs typeface="Times New Roman" pitchFamily="18" charset="0"/>
              </a:rPr>
              <a:t>SANDTIGER SHARK (Carcharius taurus) SCOLIOSIS DATA AND SAMPLE COLLECTION GUIDELINES</a:t>
            </a:r>
            <a:r>
              <a:rPr lang="pl-PL" sz="1800" smtClean="0">
                <a:latin typeface="Times New Roman" pitchFamily="18" charset="0"/>
                <a:cs typeface="Times New Roman" pitchFamily="18" charset="0"/>
              </a:rPr>
              <a:t> </a:t>
            </a:r>
            <a:br>
              <a:rPr lang="pl-PL" sz="1800" smtClean="0">
                <a:latin typeface="Times New Roman" pitchFamily="18" charset="0"/>
                <a:cs typeface="Times New Roman" pitchFamily="18" charset="0"/>
              </a:rPr>
            </a:br>
            <a:r>
              <a:rPr lang="pl-PL" sz="1800" i="1" smtClean="0">
                <a:latin typeface="Times New Roman" pitchFamily="18" charset="0"/>
                <a:cs typeface="Times New Roman" pitchFamily="18" charset="0"/>
              </a:rPr>
              <a:t>AM ASSOCIATION OF ZOO VETERINARIANS ANNUAL PROCEEDINGS ,  </a:t>
            </a:r>
            <a:r>
              <a:rPr lang="pl-PL" sz="1800" smtClean="0">
                <a:latin typeface="Times New Roman" pitchFamily="18" charset="0"/>
                <a:cs typeface="Times New Roman" pitchFamily="18" charset="0"/>
              </a:rPr>
              <a:t> 159(1):184-187 2000</a:t>
            </a:r>
          </a:p>
          <a:p>
            <a:pPr eaLnBrk="1" hangingPunct="1">
              <a:buFont typeface="Wingdings" pitchFamily="2" charset="2"/>
              <a:buNone/>
            </a:pPr>
            <a:endParaRPr lang="pl-PL" sz="1800" smtClean="0"/>
          </a:p>
          <a:p>
            <a:pPr eaLnBrk="1" hangingPunct="1">
              <a:buFont typeface="Wingdings" pitchFamily="2" charset="2"/>
              <a:buNone/>
            </a:pPr>
            <a:endParaRPr lang="pl-PL" sz="2400" smtClean="0"/>
          </a:p>
          <a:p>
            <a:pPr eaLnBrk="1" hangingPunct="1">
              <a:buFont typeface="Wingdings" pitchFamily="2" charset="2"/>
              <a:buNone/>
            </a:pPr>
            <a:endParaRPr lang="pl-PL" sz="2400" smtClean="0"/>
          </a:p>
          <a:p>
            <a:pPr eaLnBrk="1" hangingPunct="1">
              <a:buFont typeface="Wingdings" pitchFamily="2" charset="2"/>
              <a:buNone/>
            </a:pPr>
            <a:r>
              <a:rPr lang="pl-PL" sz="2400" smtClean="0"/>
              <a:t>  </a:t>
            </a:r>
            <a:r>
              <a:rPr lang="pl-PL" sz="2400" smtClean="0">
                <a:latin typeface="Times New Roman" pitchFamily="18" charset="0"/>
                <a:cs typeface="Times New Roman" pitchFamily="18" charset="0"/>
              </a:rPr>
              <a:t>Skolioza zdarza się u rekina</a:t>
            </a:r>
          </a:p>
        </p:txBody>
      </p:sp>
      <p:pic>
        <p:nvPicPr>
          <p:cNvPr id="72708" name="Picture 4" descr="sandtiger"/>
          <p:cNvPicPr>
            <a:picLocks noChangeAspect="1" noChangeArrowheads="1"/>
          </p:cNvPicPr>
          <p:nvPr/>
        </p:nvPicPr>
        <p:blipFill>
          <a:blip r:embed="rId2" cstate="print"/>
          <a:srcRect/>
          <a:stretch>
            <a:fillRect/>
          </a:stretch>
        </p:blipFill>
        <p:spPr bwMode="auto">
          <a:xfrm>
            <a:off x="4876800" y="3505200"/>
            <a:ext cx="3962400" cy="2555875"/>
          </a:xfrm>
          <a:prstGeom prst="rect">
            <a:avLst/>
          </a:prstGeom>
          <a:noFill/>
          <a:ln w="9525">
            <a:noFill/>
            <a:miter lim="800000"/>
            <a:headEnd/>
            <a:tailEnd/>
          </a:ln>
        </p:spPr>
      </p:pic>
      <p:pic>
        <p:nvPicPr>
          <p:cNvPr id="72709" name="Picture 5"/>
          <p:cNvPicPr>
            <a:picLocks noChangeAspect="1" noChangeArrowheads="1"/>
          </p:cNvPicPr>
          <p:nvPr/>
        </p:nvPicPr>
        <p:blipFill>
          <a:blip r:embed="rId3" cstate="print"/>
          <a:srcRect l="73000" t="21732" r="16000" b="61307"/>
          <a:stretch>
            <a:fillRect/>
          </a:stretch>
        </p:blipFill>
        <p:spPr bwMode="auto">
          <a:xfrm>
            <a:off x="0" y="0"/>
            <a:ext cx="838200"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2"/>
          <p:cNvPicPr>
            <a:picLocks noChangeArrowheads="1"/>
          </p:cNvPicPr>
          <p:nvPr/>
        </p:nvPicPr>
        <p:blipFill>
          <a:blip r:embed="rId2" cstate="print"/>
          <a:srcRect l="4530" t="3909" r="8810" b="7820"/>
          <a:stretch>
            <a:fillRect/>
          </a:stretch>
        </p:blipFill>
        <p:spPr bwMode="auto">
          <a:xfrm>
            <a:off x="1143000" y="2133600"/>
            <a:ext cx="6756400" cy="3529013"/>
          </a:xfrm>
          <a:prstGeom prst="rect">
            <a:avLst/>
          </a:prstGeom>
          <a:noFill/>
          <a:ln w="9525">
            <a:noFill/>
            <a:miter lim="800000"/>
            <a:headEnd/>
            <a:tailEnd/>
          </a:ln>
        </p:spPr>
      </p:pic>
      <p:sp>
        <p:nvSpPr>
          <p:cNvPr id="73731" name="Rectangle 3"/>
          <p:cNvSpPr>
            <a:spLocks noChangeArrowheads="1"/>
          </p:cNvSpPr>
          <p:nvPr/>
        </p:nvSpPr>
        <p:spPr bwMode="auto">
          <a:xfrm>
            <a:off x="0" y="6096000"/>
            <a:ext cx="8956675" cy="457200"/>
          </a:xfrm>
          <a:prstGeom prst="rect">
            <a:avLst/>
          </a:prstGeom>
          <a:noFill/>
          <a:ln w="9525">
            <a:noFill/>
            <a:miter lim="800000"/>
            <a:headEnd/>
            <a:tailEnd/>
          </a:ln>
        </p:spPr>
        <p:txBody>
          <a:bodyPr wrap="none">
            <a:spAutoFit/>
          </a:bodyPr>
          <a:lstStyle/>
          <a:p>
            <a:pPr algn="ctr" eaLnBrk="0" hangingPunct="0"/>
            <a:r>
              <a:rPr lang="pl-PL" sz="2400" b="0">
                <a:latin typeface="Times New Roman" pitchFamily="18" charset="0"/>
              </a:rPr>
              <a:t> Srimad Bhagwat Mahapuranam, przekaz hinduski  3500 - 1800 p..n.e., </a:t>
            </a:r>
          </a:p>
        </p:txBody>
      </p:sp>
      <p:sp>
        <p:nvSpPr>
          <p:cNvPr id="73732" name="Rectangle 4"/>
          <p:cNvSpPr>
            <a:spLocks noGrp="1" noChangeArrowheads="1"/>
          </p:cNvSpPr>
          <p:nvPr>
            <p:ph type="title"/>
          </p:nvPr>
        </p:nvSpPr>
        <p:spPr>
          <a:xfrm>
            <a:off x="762000" y="1600200"/>
            <a:ext cx="7848600" cy="519113"/>
          </a:xfrm>
        </p:spPr>
        <p:txBody>
          <a:bodyPr>
            <a:spAutoFit/>
          </a:bodyPr>
          <a:lstStyle/>
          <a:p>
            <a:pPr eaLnBrk="1" hangingPunct="1"/>
            <a:r>
              <a:rPr lang="pl-PL" sz="2800" smtClean="0"/>
              <a:t>Krishna prostujący kręgosłup kapłanki Kubja</a:t>
            </a:r>
          </a:p>
        </p:txBody>
      </p:sp>
      <p:sp>
        <p:nvSpPr>
          <p:cNvPr id="73733" name="Text Box 5"/>
          <p:cNvSpPr txBox="1">
            <a:spLocks noChangeArrowheads="1"/>
          </p:cNvSpPr>
          <p:nvPr/>
        </p:nvSpPr>
        <p:spPr bwMode="auto">
          <a:xfrm>
            <a:off x="1214438" y="285750"/>
            <a:ext cx="6705600" cy="762000"/>
          </a:xfrm>
          <a:prstGeom prst="rect">
            <a:avLst/>
          </a:prstGeom>
          <a:noFill/>
          <a:ln w="9525">
            <a:noFill/>
            <a:miter lim="800000"/>
            <a:headEnd/>
            <a:tailEnd/>
          </a:ln>
        </p:spPr>
        <p:txBody>
          <a:bodyPr>
            <a:spAutoFit/>
          </a:bodyPr>
          <a:lstStyle/>
          <a:p>
            <a:pPr algn="ctr">
              <a:spcBef>
                <a:spcPct val="50000"/>
              </a:spcBef>
            </a:pPr>
            <a:r>
              <a:rPr lang="pl-PL" sz="4400" b="0">
                <a:latin typeface="Arial" charset="0"/>
              </a:rPr>
              <a:t>Historia leczenia</a:t>
            </a:r>
          </a:p>
        </p:txBody>
      </p:sp>
      <p:pic>
        <p:nvPicPr>
          <p:cNvPr id="73734" name="Picture 6"/>
          <p:cNvPicPr>
            <a:picLocks noChangeAspect="1" noChangeArrowheads="1"/>
          </p:cNvPicPr>
          <p:nvPr/>
        </p:nvPicPr>
        <p:blipFill>
          <a:blip r:embed="rId3" cstate="print"/>
          <a:srcRect l="73000" t="21732" r="16000" b="61307"/>
          <a:stretch>
            <a:fillRect/>
          </a:stretch>
        </p:blipFill>
        <p:spPr bwMode="auto">
          <a:xfrm>
            <a:off x="0" y="0"/>
            <a:ext cx="838200"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23850" y="404813"/>
            <a:ext cx="8496300" cy="3770312"/>
          </a:xfrm>
          <a:prstGeom prst="rect">
            <a:avLst/>
          </a:prstGeom>
          <a:noFill/>
          <a:ln w="9525">
            <a:noFill/>
            <a:miter lim="800000"/>
            <a:headEnd/>
            <a:tailEnd/>
          </a:ln>
        </p:spPr>
        <p:txBody>
          <a:bodyPr>
            <a:spAutoFit/>
          </a:bodyPr>
          <a:lstStyle/>
          <a:p>
            <a:pPr>
              <a:spcBef>
                <a:spcPct val="50000"/>
              </a:spcBef>
            </a:pPr>
            <a:r>
              <a:rPr lang="pl-PL" sz="4400">
                <a:latin typeface="Times New Roman" pitchFamily="18" charset="0"/>
              </a:rPr>
              <a:t>WYKORZYSTANO :</a:t>
            </a:r>
          </a:p>
          <a:p>
            <a:pPr>
              <a:spcBef>
                <a:spcPct val="50000"/>
              </a:spcBef>
            </a:pPr>
            <a:r>
              <a:rPr lang="pl-PL">
                <a:latin typeface="Times New Roman" pitchFamily="18" charset="0"/>
              </a:rPr>
              <a:t>  </a:t>
            </a:r>
            <a:r>
              <a:rPr lang="pl-PL" sz="1400">
                <a:latin typeface="Times New Roman" pitchFamily="18" charset="0"/>
              </a:rPr>
              <a:t>PUBLIKACJE , CZASOPISMA , KSIĄŻKI :</a:t>
            </a:r>
            <a:endParaRPr lang="pl-PL" sz="1400" b="0" i="1">
              <a:latin typeface="Times New Roman" pitchFamily="18" charset="0"/>
            </a:endParaRPr>
          </a:p>
          <a:p>
            <a:pPr>
              <a:spcBef>
                <a:spcPct val="50000"/>
              </a:spcBef>
            </a:pPr>
            <a:r>
              <a:rPr lang="pl-PL" sz="1400" i="1">
                <a:latin typeface="Times New Roman" pitchFamily="18" charset="0"/>
              </a:rPr>
              <a:t>DEYO R. A. ,, BÓLE  KRZYŻA” ARTYKUŁ W  CZASOPIŚMIE  ,, ŚWIAT  NAUKI”</a:t>
            </a:r>
          </a:p>
          <a:p>
            <a:pPr>
              <a:spcBef>
                <a:spcPct val="50000"/>
              </a:spcBef>
            </a:pPr>
            <a:r>
              <a:rPr lang="pl-PL" sz="1400" i="1">
                <a:latin typeface="Times New Roman" pitchFamily="18" charset="0"/>
              </a:rPr>
              <a:t> KEMPF  HANS- DIETER   ,, SZKOŁA  PLECÓW”</a:t>
            </a:r>
          </a:p>
          <a:p>
            <a:pPr>
              <a:spcBef>
                <a:spcPct val="50000"/>
              </a:spcBef>
            </a:pPr>
            <a:r>
              <a:rPr lang="pl-PL" sz="1400" b="0" i="1">
                <a:latin typeface="Times New Roman" pitchFamily="18" charset="0"/>
              </a:rPr>
              <a:t> LEWIT K.  ,, LECZENIE  MANUALNE  ZABURZEŃ  CZYNNOŚCI  NARZĄDU   RUCHU”     </a:t>
            </a:r>
          </a:p>
          <a:p>
            <a:pPr>
              <a:spcBef>
                <a:spcPct val="50000"/>
              </a:spcBef>
            </a:pPr>
            <a:r>
              <a:rPr lang="pl-PL" sz="1400" b="0" i="1">
                <a:latin typeface="Times New Roman" pitchFamily="18" charset="0"/>
              </a:rPr>
              <a:t> MAGIERA  L. , KASPERCZYK T.  ,,  SEGMENTARNY  MASAŻ  LECZNICZY”</a:t>
            </a:r>
          </a:p>
          <a:p>
            <a:pPr>
              <a:spcBef>
                <a:spcPct val="50000"/>
              </a:spcBef>
            </a:pPr>
            <a:r>
              <a:rPr lang="pl-PL" sz="1400" b="0" i="1">
                <a:latin typeface="Times New Roman" pitchFamily="18" charset="0"/>
              </a:rPr>
              <a:t> MULLIGAN  BRIAN  ,,TERAPIA   MANUALNA” </a:t>
            </a:r>
          </a:p>
          <a:p>
            <a:pPr>
              <a:spcBef>
                <a:spcPct val="50000"/>
              </a:spcBef>
            </a:pPr>
            <a:r>
              <a:rPr lang="pl-PL" sz="1400" b="0" i="1">
                <a:latin typeface="Times New Roman" pitchFamily="18" charset="0"/>
              </a:rPr>
              <a:t> SOLVEBORN  SVEN  ,,STRETCHING”</a:t>
            </a:r>
          </a:p>
          <a:p>
            <a:pPr>
              <a:spcBef>
                <a:spcPct val="50000"/>
              </a:spcBef>
            </a:pPr>
            <a:r>
              <a:rPr lang="pl-PL" sz="1400" b="0">
                <a:latin typeface="Times New Roman" pitchFamily="18" charset="0"/>
              </a:rPr>
              <a:t> </a:t>
            </a:r>
            <a:r>
              <a:rPr lang="pl-PL" sz="1400">
                <a:latin typeface="Times New Roman" pitchFamily="18" charset="0"/>
              </a:rPr>
              <a:t>METODY  FIZJOTERAPEUTYCZNE  WG </a:t>
            </a:r>
          </a:p>
          <a:p>
            <a:pPr>
              <a:spcBef>
                <a:spcPct val="50000"/>
              </a:spcBef>
            </a:pPr>
            <a:r>
              <a:rPr lang="pl-PL" sz="1400" b="0">
                <a:latin typeface="Times New Roman" pitchFamily="18" charset="0"/>
              </a:rPr>
              <a:t>  </a:t>
            </a:r>
            <a:r>
              <a:rPr lang="pl-PL" sz="1400" b="0" i="1">
                <a:latin typeface="Times New Roman" pitchFamily="18" charset="0"/>
              </a:rPr>
              <a:t>B. MULLIGANA , R. McKENZIE , K. LEWITA  ORAZ  MEDICAL  TAPING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Rectangle 2"/>
          <p:cNvSpPr>
            <a:spLocks noGrp="1" noChangeArrowheads="1"/>
          </p:cNvSpPr>
          <p:nvPr>
            <p:ph idx="1"/>
          </p:nvPr>
        </p:nvSpPr>
        <p:spPr>
          <a:xfrm>
            <a:off x="3143250" y="17463"/>
            <a:ext cx="6000750" cy="6840537"/>
          </a:xfrm>
        </p:spPr>
        <p:txBody>
          <a:bodyPr/>
          <a:lstStyle/>
          <a:p>
            <a:pPr lvl="4" eaLnBrk="1" hangingPunct="1">
              <a:lnSpc>
                <a:spcPct val="90000"/>
              </a:lnSpc>
              <a:buFont typeface="Wingdings" pitchFamily="2" charset="2"/>
              <a:buNone/>
            </a:pPr>
            <a:r>
              <a:rPr lang="pl-PL" b="1" smtClean="0">
                <a:latin typeface="Times New Roman" pitchFamily="18" charset="0"/>
              </a:rPr>
              <a:t>    </a:t>
            </a:r>
            <a:r>
              <a:rPr lang="pl-PL" smtClean="0">
                <a:latin typeface="Times New Roman" pitchFamily="18" charset="0"/>
              </a:rPr>
              <a:t>   Człowiek XX – XXI wieku narażony jest na obciążenia statyczne. Występują one podczas pracy przy komputerze, w domu ,w samochodzie, na działce czy w czasie odpoczynku przed telewizorem. Generalnie – człowiek więcej się zgina niż prostuje. Brakuje mu harmonii  w używaniu narządu ruchu.</a:t>
            </a:r>
          </a:p>
          <a:p>
            <a:pPr lvl="4" eaLnBrk="1" hangingPunct="1">
              <a:lnSpc>
                <a:spcPct val="90000"/>
              </a:lnSpc>
              <a:buFont typeface="Wingdings" pitchFamily="2" charset="2"/>
              <a:buNone/>
            </a:pPr>
            <a:r>
              <a:rPr lang="pl-PL" smtClean="0">
                <a:latin typeface="Times New Roman" pitchFamily="18" charset="0"/>
              </a:rPr>
              <a:t>      Część bierną narządu ruchu stanowi szkielet ze stawami i więzadłami, a część czynną – mięśnie. Osią szkieletu jest kręgosłup, w budowie którego wyróżniamy 7 kręgów szyjnych, 12 piersiowych, 5 lędźwiowych, 5 krzyżowych zrośniętych  i tworzących kość krzyżową oraz 3 –4 kręgi ogonowe.</a:t>
            </a:r>
          </a:p>
          <a:p>
            <a:pPr lvl="4" eaLnBrk="1" hangingPunct="1">
              <a:lnSpc>
                <a:spcPct val="90000"/>
              </a:lnSpc>
              <a:buFont typeface="Wingdings" pitchFamily="2" charset="2"/>
              <a:buNone/>
            </a:pPr>
            <a:r>
              <a:rPr lang="pl-PL" smtClean="0">
                <a:latin typeface="Times New Roman" pitchFamily="18" charset="0"/>
              </a:rPr>
              <a:t>      Patrząc na kręgosłup z boku  dostrzegamy krzywizny lordozy (szyjne i lędźwiowe) i kyfozy (piersiowa i krzyżowa). Kręgosłup, oprócz funkcji podporowej, unosi żebra, kończyny, głowę, a także chroni rdzeń kręgowy i jest miejscem przyczepów wielu grup mięśniowych.</a:t>
            </a:r>
          </a:p>
          <a:p>
            <a:pPr eaLnBrk="1" hangingPunct="1">
              <a:lnSpc>
                <a:spcPct val="90000"/>
              </a:lnSpc>
            </a:pPr>
            <a:endParaRPr lang="pl-PL" sz="2000" smtClean="0">
              <a:latin typeface="Times New Roman" pitchFamily="18" charset="0"/>
            </a:endParaRPr>
          </a:p>
        </p:txBody>
      </p:sp>
      <p:pic>
        <p:nvPicPr>
          <p:cNvPr id="159747" name="Picture 3"/>
          <p:cNvPicPr>
            <a:picLocks noChangeAspect="1" noChangeArrowheads="1"/>
          </p:cNvPicPr>
          <p:nvPr/>
        </p:nvPicPr>
        <p:blipFill>
          <a:blip r:embed="rId3" cstate="print"/>
          <a:srcRect/>
          <a:stretch>
            <a:fillRect/>
          </a:stretch>
        </p:blipFill>
        <p:spPr bwMode="auto">
          <a:xfrm>
            <a:off x="323850" y="285750"/>
            <a:ext cx="3887788" cy="6286500"/>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9746">
                                            <p:txEl>
                                              <p:pRg st="0" end="0"/>
                                            </p:txEl>
                                          </p:spTgt>
                                        </p:tgtEl>
                                        <p:attrNameLst>
                                          <p:attrName>style.visibility</p:attrName>
                                        </p:attrNameLst>
                                      </p:cBhvr>
                                      <p:to>
                                        <p:strVal val="visible"/>
                                      </p:to>
                                    </p:set>
                                    <p:animEffect transition="in" filter="slide(fromBottom)">
                                      <p:cBhvr>
                                        <p:cTn id="7" dur="500"/>
                                        <p:tgtEl>
                                          <p:spTgt spid="159746">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59746">
                                            <p:txEl>
                                              <p:pRg st="1" end="1"/>
                                            </p:txEl>
                                          </p:spTgt>
                                        </p:tgtEl>
                                        <p:attrNameLst>
                                          <p:attrName>style.visibility</p:attrName>
                                        </p:attrNameLst>
                                      </p:cBhvr>
                                      <p:to>
                                        <p:strVal val="visible"/>
                                      </p:to>
                                    </p:set>
                                    <p:animEffect transition="in" filter="slide(fromBottom)">
                                      <p:cBhvr>
                                        <p:cTn id="10" dur="500"/>
                                        <p:tgtEl>
                                          <p:spTgt spid="159746">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59746">
                                            <p:txEl>
                                              <p:pRg st="2" end="2"/>
                                            </p:txEl>
                                          </p:spTgt>
                                        </p:tgtEl>
                                        <p:attrNameLst>
                                          <p:attrName>style.visibility</p:attrName>
                                        </p:attrNameLst>
                                      </p:cBhvr>
                                      <p:to>
                                        <p:strVal val="visible"/>
                                      </p:to>
                                    </p:set>
                                    <p:animEffect transition="in" filter="slide(fromBottom)">
                                      <p:cBhvr>
                                        <p:cTn id="13" dur="500"/>
                                        <p:tgtEl>
                                          <p:spTgt spid="15974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59747"/>
                                        </p:tgtEl>
                                        <p:attrNameLst>
                                          <p:attrName>style.visibility</p:attrName>
                                        </p:attrNameLst>
                                      </p:cBhvr>
                                      <p:to>
                                        <p:strVal val="visible"/>
                                      </p:to>
                                    </p:set>
                                    <p:animEffect transition="in" filter="slide(fromBottom)">
                                      <p:cBhvr>
                                        <p:cTn id="18" dur="500"/>
                                        <p:tgtEl>
                                          <p:spTgt spid="159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DSC0198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5779" name="Text Box 3"/>
          <p:cNvSpPr txBox="1">
            <a:spLocks noChangeArrowheads="1"/>
          </p:cNvSpPr>
          <p:nvPr/>
        </p:nvSpPr>
        <p:spPr bwMode="auto">
          <a:xfrm>
            <a:off x="762000" y="609600"/>
            <a:ext cx="5486400" cy="823913"/>
          </a:xfrm>
          <a:prstGeom prst="rect">
            <a:avLst/>
          </a:prstGeom>
          <a:noFill/>
          <a:ln w="9525">
            <a:noFill/>
            <a:miter lim="800000"/>
            <a:headEnd/>
            <a:tailEnd/>
          </a:ln>
        </p:spPr>
        <p:txBody>
          <a:bodyPr>
            <a:spAutoFit/>
          </a:bodyPr>
          <a:lstStyle/>
          <a:p>
            <a:pPr algn="ctr">
              <a:spcBef>
                <a:spcPct val="50000"/>
              </a:spcBef>
            </a:pPr>
            <a:r>
              <a:rPr lang="pl-PL" sz="4800" b="0">
                <a:latin typeface="Times New Roman" pitchFamily="18" charset="0"/>
              </a:rPr>
              <a:t>Dziekuję za uwagę</a:t>
            </a:r>
          </a:p>
        </p:txBody>
      </p:sp>
      <p:pic>
        <p:nvPicPr>
          <p:cNvPr id="75780" name="Picture 4" descr="skeleton%20walking"/>
          <p:cNvPicPr>
            <a:picLocks noChangeAspect="1" noChangeArrowheads="1" noCrop="1"/>
          </p:cNvPicPr>
          <p:nvPr/>
        </p:nvPicPr>
        <p:blipFill>
          <a:blip r:embed="rId3" cstate="print"/>
          <a:srcRect/>
          <a:stretch>
            <a:fillRect/>
          </a:stretch>
        </p:blipFill>
        <p:spPr bwMode="auto">
          <a:xfrm>
            <a:off x="2928938" y="2214563"/>
            <a:ext cx="768350" cy="1844675"/>
          </a:xfrm>
          <a:prstGeom prst="rect">
            <a:avLst/>
          </a:prstGeom>
          <a:noFill/>
          <a:ln w="9525">
            <a:noFill/>
            <a:miter lim="800000"/>
            <a:headEnd/>
            <a:tailEnd/>
          </a:ln>
        </p:spPr>
      </p:pic>
    </p:spTree>
  </p:cSld>
  <p:clrMapOvr>
    <a:masterClrMapping/>
  </p:clrMapOvr>
  <p:transition spd="med">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p:cNvSpPr>
            <a:spLocks noGrp="1" noRot="1" noChangeArrowheads="1"/>
          </p:cNvSpPr>
          <p:nvPr>
            <p:ph type="title"/>
          </p:nvPr>
        </p:nvSpPr>
        <p:spPr>
          <a:xfrm>
            <a:off x="539750" y="620713"/>
            <a:ext cx="8382000" cy="838200"/>
          </a:xfrm>
        </p:spPr>
        <p:txBody>
          <a:bodyPr>
            <a:normAutofit fontScale="90000"/>
          </a:bodyPr>
          <a:lstStyle/>
          <a:p>
            <a:pPr eaLnBrk="1" fontAlgn="auto" hangingPunct="1">
              <a:spcAft>
                <a:spcPts val="0"/>
              </a:spcAft>
              <a:defRPr/>
            </a:pPr>
            <a:r>
              <a:rPr lang="pl-PL" smtClean="0"/>
              <a:t/>
            </a:r>
            <a:br>
              <a:rPr lang="pl-PL" smtClean="0"/>
            </a:br>
            <a:r>
              <a:rPr lang="pl-PL" smtClean="0"/>
              <a:t/>
            </a:r>
            <a:br>
              <a:rPr lang="pl-PL" smtClean="0"/>
            </a:br>
            <a:endParaRPr lang="pl-PL" smtClean="0"/>
          </a:p>
        </p:txBody>
      </p:sp>
      <p:sp>
        <p:nvSpPr>
          <p:cNvPr id="21507" name="Rectangle 3"/>
          <p:cNvSpPr>
            <a:spLocks noChangeArrowheads="1"/>
          </p:cNvSpPr>
          <p:nvPr/>
        </p:nvSpPr>
        <p:spPr bwMode="auto">
          <a:xfrm>
            <a:off x="323850" y="0"/>
            <a:ext cx="8820150" cy="396875"/>
          </a:xfrm>
          <a:prstGeom prst="rect">
            <a:avLst/>
          </a:prstGeom>
          <a:noFill/>
          <a:ln w="9525">
            <a:noFill/>
            <a:miter lim="800000"/>
            <a:headEnd/>
            <a:tailEnd/>
          </a:ln>
        </p:spPr>
        <p:txBody>
          <a:bodyPr>
            <a:spAutoFit/>
          </a:bodyPr>
          <a:lstStyle/>
          <a:p>
            <a:r>
              <a:rPr lang="pl-PL" sz="2000" b="0">
                <a:solidFill>
                  <a:schemeClr val="tx2"/>
                </a:solidFill>
                <a:latin typeface="Times New Roman" pitchFamily="18" charset="0"/>
              </a:rPr>
              <a:t>Aby zademonstrować  funkcjonowanie kręgosłupa posłużymy się kartką papieru</a:t>
            </a:r>
          </a:p>
        </p:txBody>
      </p:sp>
      <p:pic>
        <p:nvPicPr>
          <p:cNvPr id="21508" name="Picture 4" descr="HPIM5976"/>
          <p:cNvPicPr>
            <a:picLocks noChangeAspect="1" noChangeArrowheads="1"/>
          </p:cNvPicPr>
          <p:nvPr/>
        </p:nvPicPr>
        <p:blipFill>
          <a:blip r:embed="rId3" cstate="print"/>
          <a:srcRect/>
          <a:stretch>
            <a:fillRect/>
          </a:stretch>
        </p:blipFill>
        <p:spPr bwMode="auto">
          <a:xfrm>
            <a:off x="3851275" y="4508500"/>
            <a:ext cx="2881313" cy="2171700"/>
          </a:xfrm>
          <a:prstGeom prst="rect">
            <a:avLst/>
          </a:prstGeom>
          <a:noFill/>
          <a:ln w="9525">
            <a:noFill/>
            <a:miter lim="800000"/>
            <a:headEnd/>
            <a:tailEnd/>
          </a:ln>
        </p:spPr>
      </p:pic>
      <p:pic>
        <p:nvPicPr>
          <p:cNvPr id="21509" name="Picture 5" descr="HPIM5975"/>
          <p:cNvPicPr>
            <a:picLocks noChangeAspect="1" noChangeArrowheads="1"/>
          </p:cNvPicPr>
          <p:nvPr/>
        </p:nvPicPr>
        <p:blipFill>
          <a:blip r:embed="rId4" cstate="print"/>
          <a:srcRect/>
          <a:stretch>
            <a:fillRect/>
          </a:stretch>
        </p:blipFill>
        <p:spPr bwMode="auto">
          <a:xfrm>
            <a:off x="3851275" y="2205038"/>
            <a:ext cx="2879725" cy="2160587"/>
          </a:xfrm>
          <a:prstGeom prst="rect">
            <a:avLst/>
          </a:prstGeom>
          <a:noFill/>
          <a:ln w="9525">
            <a:noFill/>
            <a:miter lim="800000"/>
            <a:headEnd/>
            <a:tailEnd/>
          </a:ln>
        </p:spPr>
      </p:pic>
      <p:pic>
        <p:nvPicPr>
          <p:cNvPr id="21510" name="Picture 6" descr="HPIM5974"/>
          <p:cNvPicPr>
            <a:picLocks noChangeAspect="1" noChangeArrowheads="1"/>
          </p:cNvPicPr>
          <p:nvPr/>
        </p:nvPicPr>
        <p:blipFill>
          <a:blip r:embed="rId5" cstate="print"/>
          <a:srcRect/>
          <a:stretch>
            <a:fillRect/>
          </a:stretch>
        </p:blipFill>
        <p:spPr bwMode="auto">
          <a:xfrm>
            <a:off x="179388" y="4508500"/>
            <a:ext cx="2881312" cy="2171700"/>
          </a:xfrm>
          <a:prstGeom prst="rect">
            <a:avLst/>
          </a:prstGeom>
          <a:noFill/>
          <a:ln w="9525">
            <a:noFill/>
            <a:miter lim="800000"/>
            <a:headEnd/>
            <a:tailEnd/>
          </a:ln>
        </p:spPr>
      </p:pic>
      <p:pic>
        <p:nvPicPr>
          <p:cNvPr id="21511" name="Picture 7" descr="HPIM5973"/>
          <p:cNvPicPr>
            <a:picLocks noChangeAspect="1" noChangeArrowheads="1"/>
          </p:cNvPicPr>
          <p:nvPr/>
        </p:nvPicPr>
        <p:blipFill>
          <a:blip r:embed="rId6" cstate="print"/>
          <a:srcRect/>
          <a:stretch>
            <a:fillRect/>
          </a:stretch>
        </p:blipFill>
        <p:spPr bwMode="auto">
          <a:xfrm>
            <a:off x="179388" y="2133600"/>
            <a:ext cx="2881312" cy="2170113"/>
          </a:xfrm>
          <a:prstGeom prst="rect">
            <a:avLst/>
          </a:prstGeom>
          <a:noFill/>
          <a:ln w="9525">
            <a:noFill/>
            <a:miter lim="800000"/>
            <a:headEnd/>
            <a:tailEnd/>
          </a:ln>
        </p:spPr>
      </p:pic>
      <p:sp>
        <p:nvSpPr>
          <p:cNvPr id="21512" name="Text Box 8"/>
          <p:cNvSpPr txBox="1">
            <a:spLocks noChangeArrowheads="1"/>
          </p:cNvSpPr>
          <p:nvPr/>
        </p:nvSpPr>
        <p:spPr bwMode="auto">
          <a:xfrm>
            <a:off x="0" y="620713"/>
            <a:ext cx="3059113" cy="1465262"/>
          </a:xfrm>
          <a:prstGeom prst="rect">
            <a:avLst/>
          </a:prstGeom>
          <a:noFill/>
          <a:ln w="9525">
            <a:noFill/>
            <a:miter lim="800000"/>
            <a:headEnd/>
            <a:tailEnd/>
          </a:ln>
        </p:spPr>
        <p:txBody>
          <a:bodyPr>
            <a:spAutoFit/>
          </a:bodyPr>
          <a:lstStyle/>
          <a:p>
            <a:pPr>
              <a:spcBef>
                <a:spcPct val="50000"/>
              </a:spcBef>
            </a:pPr>
            <a:r>
              <a:rPr lang="pl-PL"/>
              <a:t>a)</a:t>
            </a:r>
            <a:r>
              <a:rPr lang="pl-PL" b="0"/>
              <a:t>  Tak zachowują  się krzywizny kręgosłupa w życiu, podczas obciążenia – jest to kilkukrotne zwiększenie wytrzymałości materiału </a:t>
            </a:r>
          </a:p>
        </p:txBody>
      </p:sp>
      <p:sp>
        <p:nvSpPr>
          <p:cNvPr id="21513" name="Text Box 9"/>
          <p:cNvSpPr txBox="1">
            <a:spLocks noChangeArrowheads="1"/>
          </p:cNvSpPr>
          <p:nvPr/>
        </p:nvSpPr>
        <p:spPr bwMode="auto">
          <a:xfrm>
            <a:off x="3851275" y="549275"/>
            <a:ext cx="4500563" cy="1465263"/>
          </a:xfrm>
          <a:prstGeom prst="rect">
            <a:avLst/>
          </a:prstGeom>
          <a:noFill/>
          <a:ln w="9525">
            <a:noFill/>
            <a:miter lim="800000"/>
            <a:headEnd/>
            <a:tailEnd/>
          </a:ln>
        </p:spPr>
        <p:txBody>
          <a:bodyPr>
            <a:spAutoFit/>
          </a:bodyPr>
          <a:lstStyle/>
          <a:p>
            <a:pPr>
              <a:spcBef>
                <a:spcPct val="50000"/>
              </a:spcBef>
            </a:pPr>
            <a:r>
              <a:rPr lang="pl-PL"/>
              <a:t>b)</a:t>
            </a:r>
            <a:r>
              <a:rPr lang="pl-PL" b="0"/>
              <a:t>   Tak wygląda sytuacja , gdy mamy zniesione krzywizny strukturalnie  ( na zdjęciu RTG spłycona np. lordoza szyjna , lędźwiowa ) lub funkcjonalnie ( przyjmujemy takie ułożenie kręgosłupa w życiu codziennym )</a:t>
            </a:r>
          </a:p>
        </p:txBody>
      </p:sp>
      <p:sp>
        <p:nvSpPr>
          <p:cNvPr id="21514" name="Text Box 10"/>
          <p:cNvSpPr txBox="1">
            <a:spLocks noChangeArrowheads="1"/>
          </p:cNvSpPr>
          <p:nvPr/>
        </p:nvSpPr>
        <p:spPr bwMode="auto">
          <a:xfrm>
            <a:off x="6877050" y="1628775"/>
            <a:ext cx="2266950" cy="5173663"/>
          </a:xfrm>
          <a:prstGeom prst="rect">
            <a:avLst/>
          </a:prstGeom>
          <a:noFill/>
          <a:ln w="9525">
            <a:noFill/>
            <a:miter lim="800000"/>
            <a:headEnd/>
            <a:tailEnd/>
          </a:ln>
        </p:spPr>
        <p:txBody>
          <a:bodyPr>
            <a:spAutoFit/>
          </a:bodyPr>
          <a:lstStyle/>
          <a:p>
            <a:pPr>
              <a:spcBef>
                <a:spcPct val="50000"/>
              </a:spcBef>
            </a:pPr>
            <a:r>
              <a:rPr lang="pl-PL" b="0"/>
              <a:t>Spłycenie lordozy         ( patrząc z boku to jest to wygięcie w przód kręgosłupa) występuje wtedy  gdy głowa jest wysunięta w przód i opuszczona – komputer, samochód, spanie na plecach z dużą poduszką. </a:t>
            </a:r>
          </a:p>
          <a:p>
            <a:pPr>
              <a:spcBef>
                <a:spcPct val="50000"/>
              </a:spcBef>
            </a:pPr>
            <a:r>
              <a:rPr lang="pl-PL" b="0"/>
              <a:t> </a:t>
            </a:r>
            <a:r>
              <a:rPr lang="pl-PL"/>
              <a:t>c)</a:t>
            </a:r>
            <a:r>
              <a:rPr lang="pl-PL" b="0"/>
              <a:t>    Spłycenie kyfozy występuje rzadziej        ( plecy płaskie)                               Częściej jest  pogłę –-  - bienie , co też nie jest rozwiązaniem optymalnym ( okrągłe plecy ) na ,, góralu”</a:t>
            </a:r>
          </a:p>
        </p:txBody>
      </p:sp>
    </p:spTree>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sz="half" idx="1"/>
          </p:nvPr>
        </p:nvSpPr>
        <p:spPr>
          <a:xfrm>
            <a:off x="468313" y="3030538"/>
            <a:ext cx="8424862" cy="3827462"/>
          </a:xfrm>
        </p:spPr>
        <p:txBody>
          <a:bodyPr>
            <a:normAutofit fontScale="92500"/>
          </a:bodyPr>
          <a:lstStyle/>
          <a:p>
            <a:pPr marL="548640" indent="-411480" eaLnBrk="1" fontAlgn="auto" hangingPunct="1">
              <a:spcAft>
                <a:spcPts val="0"/>
              </a:spcAft>
              <a:buClr>
                <a:schemeClr val="tx1">
                  <a:shade val="95000"/>
                </a:schemeClr>
              </a:buClr>
              <a:buFont typeface="Wingdings 2"/>
              <a:buChar char=""/>
              <a:defRPr/>
            </a:pPr>
            <a:r>
              <a:rPr lang="pl-PL" sz="2000" smtClean="0">
                <a:latin typeface="Times New Roman" pitchFamily="18" charset="0"/>
              </a:rPr>
              <a:t>Bóle kręgosłupa występują u 90 % populacji, u 98 % ich przyczyna ma charakter mechaniczny. To nie przeciąg ani guz, to problem naszej głowy i naszej świadomości używania kręgosłupa – wzorców ruchowych – kodowanych nam przez  rodziców i otoczenie. Jeżeli dołożymy do wadliwych nawyków ruchu wadę postawy, to problem mamy gwarantowany.</a:t>
            </a:r>
          </a:p>
          <a:p>
            <a:pPr marL="548640" indent="-411480" eaLnBrk="1" fontAlgn="auto" hangingPunct="1">
              <a:spcAft>
                <a:spcPts val="0"/>
              </a:spcAft>
              <a:buClr>
                <a:schemeClr val="tx1">
                  <a:shade val="95000"/>
                </a:schemeClr>
              </a:buClr>
              <a:buFont typeface="Wingdings 2"/>
              <a:buChar char=""/>
              <a:defRPr/>
            </a:pPr>
            <a:r>
              <a:rPr lang="pl-PL" sz="2000" smtClean="0">
                <a:latin typeface="Times New Roman" pitchFamily="18" charset="0"/>
              </a:rPr>
              <a:t>Uszkodzeniu ulega dysk, który znajduje się między dwoma kręgami. Więzadła zabezpieczające ten obszar są silniejsze z przodu. Z tylu słabsze więzadła chronią pierścień włóknisty (dysk) przed ruchami zgięcia w przód.</a:t>
            </a:r>
          </a:p>
          <a:p>
            <a:pPr marL="548640" indent="-411480" eaLnBrk="1" fontAlgn="auto" hangingPunct="1">
              <a:spcAft>
                <a:spcPts val="0"/>
              </a:spcAft>
              <a:buClr>
                <a:schemeClr val="tx1">
                  <a:shade val="95000"/>
                </a:schemeClr>
              </a:buClr>
              <a:buFont typeface="Wingdings 2"/>
              <a:buChar char=""/>
              <a:defRPr/>
            </a:pPr>
            <a:r>
              <a:rPr lang="pl-PL" sz="2000" smtClean="0">
                <a:latin typeface="Times New Roman" pitchFamily="18" charset="0"/>
              </a:rPr>
              <a:t>U dzieci i młodzieży problem ten występuje marginalnie. Dzieje się tak, ponieważ stawy, do 30 roku życia, cechuje bardzo duże nawodnienie – większa elastyczność. Z utratą wody spada elastyczność i odporność na odkształcenia i przeciążenia.</a:t>
            </a:r>
          </a:p>
        </p:txBody>
      </p:sp>
      <p:sp>
        <p:nvSpPr>
          <p:cNvPr id="22531" name="Text Box 4"/>
          <p:cNvSpPr txBox="1">
            <a:spLocks noChangeArrowheads="1"/>
          </p:cNvSpPr>
          <p:nvPr/>
        </p:nvSpPr>
        <p:spPr bwMode="auto">
          <a:xfrm>
            <a:off x="323850" y="260350"/>
            <a:ext cx="4464050" cy="1554163"/>
          </a:xfrm>
          <a:prstGeom prst="rect">
            <a:avLst/>
          </a:prstGeom>
          <a:noFill/>
          <a:ln w="9525">
            <a:noFill/>
            <a:miter lim="800000"/>
            <a:headEnd/>
            <a:tailEnd/>
          </a:ln>
        </p:spPr>
        <p:txBody>
          <a:bodyPr>
            <a:spAutoFit/>
          </a:bodyPr>
          <a:lstStyle/>
          <a:p>
            <a:pPr>
              <a:spcBef>
                <a:spcPct val="50000"/>
              </a:spcBef>
            </a:pPr>
            <a:r>
              <a:rPr lang="pl-PL" sz="3200">
                <a:latin typeface="Times New Roman" pitchFamily="18" charset="0"/>
              </a:rPr>
              <a:t>ERGONOMICZNE  UŻYWANIE KRĘGOSŁUPA</a:t>
            </a:r>
          </a:p>
        </p:txBody>
      </p:sp>
      <p:pic>
        <p:nvPicPr>
          <p:cNvPr id="22532" name="Picture 6" descr="staw kręgosłupa"/>
          <p:cNvPicPr>
            <a:picLocks noChangeAspect="1" noChangeArrowheads="1"/>
          </p:cNvPicPr>
          <p:nvPr/>
        </p:nvPicPr>
        <p:blipFill>
          <a:blip r:embed="rId3" cstate="print"/>
          <a:srcRect/>
          <a:stretch>
            <a:fillRect/>
          </a:stretch>
        </p:blipFill>
        <p:spPr bwMode="auto">
          <a:xfrm>
            <a:off x="5364163" y="188913"/>
            <a:ext cx="2808287" cy="28082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6978">
                                            <p:txEl>
                                              <p:pRg st="0" end="0"/>
                                            </p:txEl>
                                          </p:spTgt>
                                        </p:tgtEl>
                                        <p:attrNameLst>
                                          <p:attrName>style.visibility</p:attrName>
                                        </p:attrNameLst>
                                      </p:cBhvr>
                                      <p:to>
                                        <p:strVal val="visible"/>
                                      </p:to>
                                    </p:set>
                                    <p:anim calcmode="lin" valueType="num">
                                      <p:cBhvr additive="base">
                                        <p:cTn id="7" dur="500" fill="hold"/>
                                        <p:tgtEl>
                                          <p:spTgt spid="1269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69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6978">
                                            <p:txEl>
                                              <p:pRg st="1" end="1"/>
                                            </p:txEl>
                                          </p:spTgt>
                                        </p:tgtEl>
                                        <p:attrNameLst>
                                          <p:attrName>style.visibility</p:attrName>
                                        </p:attrNameLst>
                                      </p:cBhvr>
                                      <p:to>
                                        <p:strVal val="visible"/>
                                      </p:to>
                                    </p:set>
                                    <p:anim calcmode="lin" valueType="num">
                                      <p:cBhvr additive="base">
                                        <p:cTn id="13" dur="500" fill="hold"/>
                                        <p:tgtEl>
                                          <p:spTgt spid="1269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69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6978">
                                            <p:txEl>
                                              <p:pRg st="2" end="2"/>
                                            </p:txEl>
                                          </p:spTgt>
                                        </p:tgtEl>
                                        <p:attrNameLst>
                                          <p:attrName>style.visibility</p:attrName>
                                        </p:attrNameLst>
                                      </p:cBhvr>
                                      <p:to>
                                        <p:strVal val="visible"/>
                                      </p:to>
                                    </p:set>
                                    <p:anim calcmode="lin" valueType="num">
                                      <p:cBhvr additive="base">
                                        <p:cTn id="19" dur="500" fill="hold"/>
                                        <p:tgtEl>
                                          <p:spTgt spid="12697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697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58775" y="4641850"/>
            <a:ext cx="8785225" cy="2216150"/>
          </a:xfrm>
          <a:prstGeom prst="rect">
            <a:avLst/>
          </a:prstGeom>
          <a:noFill/>
          <a:ln w="9525">
            <a:noFill/>
            <a:miter lim="800000"/>
            <a:headEnd/>
            <a:tailEnd/>
          </a:ln>
        </p:spPr>
        <p:txBody>
          <a:bodyPr>
            <a:spAutoFit/>
          </a:bodyPr>
          <a:lstStyle/>
          <a:p>
            <a:pPr>
              <a:spcBef>
                <a:spcPct val="50000"/>
              </a:spcBef>
            </a:pPr>
            <a:r>
              <a:rPr kumimoji="1" lang="pl-PL" b="0">
                <a:latin typeface="Times New Roman" pitchFamily="18" charset="0"/>
              </a:rPr>
              <a:t>Podczas urazu jądro dysku rozrywa pierścień i tworzy się ranka. W analogicznej sytuacji – gdy przetniemy palec – zamieramy w bezruchu. Czekamy aż rana się zagoi. W przypadku dysku postępujemy nielogicznie - gdyż znieczulamy się lekami i „paprzemy” sobie rankę, która powstaje w tylnej części pierścienia włóknistego. Codziennie ją rozrywamy, gdyż biorąc leki nie czujemy, jak ona się otwiera po błędnym ruchu. Leczymy się sami, starając się funkcjonować po staremu, ze złymi wzorcami ruchu.</a:t>
            </a:r>
          </a:p>
          <a:p>
            <a:pPr>
              <a:spcBef>
                <a:spcPct val="50000"/>
              </a:spcBef>
            </a:pPr>
            <a:endParaRPr kumimoji="1" lang="pl-PL" sz="2000" b="0">
              <a:latin typeface="Times New Roman" pitchFamily="18" charset="0"/>
            </a:endParaRPr>
          </a:p>
        </p:txBody>
      </p:sp>
      <p:pic>
        <p:nvPicPr>
          <p:cNvPr id="23555" name="Picture 3" descr="Pict0080"/>
          <p:cNvPicPr>
            <a:picLocks noGrp="1" noChangeAspect="1" noChangeArrowheads="1"/>
          </p:cNvPicPr>
          <p:nvPr>
            <p:ph sz="half" idx="1"/>
          </p:nvPr>
        </p:nvPicPr>
        <p:blipFill>
          <a:blip r:embed="rId3" cstate="print"/>
          <a:srcRect/>
          <a:stretch>
            <a:fillRect/>
          </a:stretch>
        </p:blipFill>
        <p:spPr>
          <a:xfrm>
            <a:off x="5508625" y="1484313"/>
            <a:ext cx="3455988" cy="2405062"/>
          </a:xfrm>
          <a:noFill/>
        </p:spPr>
      </p:pic>
      <p:sp>
        <p:nvSpPr>
          <p:cNvPr id="23556" name="Rectangle 3"/>
          <p:cNvSpPr txBox="1">
            <a:spLocks/>
          </p:cNvSpPr>
          <p:nvPr/>
        </p:nvSpPr>
        <p:spPr bwMode="auto">
          <a:xfrm>
            <a:off x="0" y="333375"/>
            <a:ext cx="5327650" cy="4032250"/>
          </a:xfrm>
          <a:prstGeom prst="rect">
            <a:avLst/>
          </a:prstGeom>
          <a:noFill/>
          <a:ln w="9525">
            <a:noFill/>
            <a:miter lim="800000"/>
            <a:headEnd/>
            <a:tailEnd/>
          </a:ln>
        </p:spPr>
        <p:txBody>
          <a:bodyPr/>
          <a:lstStyle/>
          <a:p>
            <a:pPr marL="419100" indent="-382588" eaLnBrk="0" hangingPunct="0">
              <a:lnSpc>
                <a:spcPct val="90000"/>
              </a:lnSpc>
              <a:spcBef>
                <a:spcPct val="20000"/>
              </a:spcBef>
              <a:buClr>
                <a:schemeClr val="accent1"/>
              </a:buClr>
              <a:buSzPct val="80000"/>
              <a:buFont typeface="Wingdings 2" pitchFamily="18" charset="2"/>
              <a:buChar char=""/>
            </a:pPr>
            <a:r>
              <a:rPr lang="pl-PL">
                <a:latin typeface="Times New Roman" pitchFamily="18" charset="0"/>
                <a:cs typeface="Times New Roman" pitchFamily="18" charset="0"/>
              </a:rPr>
              <a:t>Krążki międzykręgowe</a:t>
            </a:r>
            <a:r>
              <a:rPr lang="pl-PL" b="0">
                <a:latin typeface="Times New Roman" pitchFamily="18" charset="0"/>
                <a:cs typeface="Times New Roman" pitchFamily="18" charset="0"/>
              </a:rPr>
              <a:t>, potocznie </a:t>
            </a:r>
            <a:r>
              <a:rPr lang="pl-PL" b="0" i="1">
                <a:latin typeface="Times New Roman" pitchFamily="18" charset="0"/>
                <a:cs typeface="Times New Roman" pitchFamily="18" charset="0"/>
              </a:rPr>
              <a:t>dysk</a:t>
            </a:r>
            <a:r>
              <a:rPr lang="pl-PL" b="0">
                <a:latin typeface="Times New Roman" pitchFamily="18" charset="0"/>
                <a:cs typeface="Times New Roman" pitchFamily="18" charset="0"/>
              </a:rPr>
              <a:t> - struktura kręgosłupa występująca między trzonami kręgów i zbudowana z jądra miażdżystego(gęste galaretowate wypełnienie) otoczonego pierścieniem włóknistym. Pierścień włóknisty tworzą przebiegające naprzemiennie skośne włókna kolagenowe i elastynowe. Pierścień ten jest znacznie grubszy w części przedniej, cieńszy zaś w tylnej, gdzie najczęściej ulega uszkodzeniom (dyskopatia , rwa kulszowa). Wraz z dwoma sąsiednimi kręgami tworzy segment ruchowy kręgosłupa. Właściwie uwodnione jądro miażdżyste zapewnia segmentowi ruchowemu elastyczność i umożliwia przenoszenie znacznych obciążeń. Pierścień włóknisty natomiast zapobiega jego  przemieszczeniom</a:t>
            </a:r>
            <a:r>
              <a:rPr lang="pl-PL" sz="1600" b="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ppt_x"/>
                                          </p:val>
                                        </p:tav>
                                        <p:tav tm="100000">
                                          <p:val>
                                            <p:strVal val="#ppt_x"/>
                                          </p:val>
                                        </p:tav>
                                      </p:tavLst>
                                    </p:anim>
                                    <p:anim calcmode="lin" valueType="num">
                                      <p:cBhvr additive="base">
                                        <p:cTn id="8" dur="500" fill="hold"/>
                                        <p:tgtEl>
                                          <p:spTgt spid="129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p:bldLst>
  </p:timing>
</p:sld>
</file>

<file path=ppt/theme/theme1.xml><?xml version="1.0" encoding="utf-8"?>
<a:theme xmlns:a="http://schemas.openxmlformats.org/drawingml/2006/main" name="Techniczny">
  <a:themeElements>
    <a:clrScheme name="Niestandardowy 1">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2B71FF"/>
      </a:accent5>
      <a:accent6>
        <a:srgbClr val="00349E"/>
      </a:accent6>
      <a:hlink>
        <a:srgbClr val="17BBFD"/>
      </a:hlink>
      <a:folHlink>
        <a:srgbClr val="FF79C2"/>
      </a:folHlink>
    </a:clrScheme>
    <a:fontScheme name="Techniczny">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zny">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2072</TotalTime>
  <Words>5843</Words>
  <Application>Microsoft Office PowerPoint</Application>
  <PresentationFormat>Pokaz na ekranie (4:3)</PresentationFormat>
  <Paragraphs>330</Paragraphs>
  <Slides>60</Slides>
  <Notes>29</Notes>
  <HiddenSlides>0</HiddenSlides>
  <MMClips>1</MMClips>
  <ScaleCrop>false</ScaleCrop>
  <HeadingPairs>
    <vt:vector size="4" baseType="variant">
      <vt:variant>
        <vt:lpstr>Motyw</vt:lpstr>
      </vt:variant>
      <vt:variant>
        <vt:i4>1</vt:i4>
      </vt:variant>
      <vt:variant>
        <vt:lpstr>Tytuły slajdów</vt:lpstr>
      </vt:variant>
      <vt:variant>
        <vt:i4>60</vt:i4>
      </vt:variant>
    </vt:vector>
  </HeadingPairs>
  <TitlesOfParts>
    <vt:vector size="61" baseType="lpstr">
      <vt:lpstr>Techniczny</vt:lpstr>
      <vt:lpstr>Slajd 1</vt:lpstr>
      <vt:lpstr>STATYSTYKA</vt:lpstr>
      <vt:lpstr>Slajd 3</vt:lpstr>
      <vt:lpstr>Slajd 4</vt:lpstr>
      <vt:lpstr>Slajd 5</vt:lpstr>
      <vt:lpstr>Slajd 6</vt:lpstr>
      <vt:lpstr>  </vt:lpstr>
      <vt:lpstr>Slajd 8</vt:lpstr>
      <vt:lpstr>Slajd 9</vt:lpstr>
      <vt:lpstr>Slajd 10</vt:lpstr>
      <vt:lpstr>Slajd 11</vt:lpstr>
      <vt:lpstr>PRZECIĄŻENIA  POZYCJA PRZY  KOMPUTERZE</vt:lpstr>
      <vt:lpstr>Slajd 13</vt:lpstr>
      <vt:lpstr>Slajd 14</vt:lpstr>
      <vt:lpstr>Slajd 15</vt:lpstr>
      <vt:lpstr>                 PRZECIĄŻENIA        </vt:lpstr>
      <vt:lpstr>JAK PRAWIDŁOWO  SIEDZIEĆ</vt:lpstr>
      <vt:lpstr>Slajd 18</vt:lpstr>
      <vt:lpstr>ZESPÓŁ  BRUGGERA.</vt:lpstr>
      <vt:lpstr>Slajd 20</vt:lpstr>
      <vt:lpstr>Slajd 21</vt:lpstr>
      <vt:lpstr>Slajd 22</vt:lpstr>
      <vt:lpstr>Slajd 23</vt:lpstr>
      <vt:lpstr>DYSKOPATIA</vt:lpstr>
      <vt:lpstr>DYSKOPATIA  W   SKOLIOZACH</vt:lpstr>
      <vt:lpstr>TERAPIA</vt:lpstr>
      <vt:lpstr>Slajd 27</vt:lpstr>
      <vt:lpstr>Slajd 28</vt:lpstr>
      <vt:lpstr>MIĘSIEŃ .  WIELODZIELNY</vt:lpstr>
      <vt:lpstr>ĆWICZENIA  WZMACNIAJĄCE</vt:lpstr>
      <vt:lpstr>Slajd 31</vt:lpstr>
      <vt:lpstr>Slajd 32</vt:lpstr>
      <vt:lpstr>Slajd 33</vt:lpstr>
      <vt:lpstr>Slajd 34</vt:lpstr>
      <vt:lpstr>Slajd 35</vt:lpstr>
      <vt:lpstr>Slajd 36</vt:lpstr>
      <vt:lpstr>Slajd 37</vt:lpstr>
      <vt:lpstr>Slajd 38</vt:lpstr>
      <vt:lpstr>Slajd 39</vt:lpstr>
      <vt:lpstr>      PLECAK  TORNISTER </vt:lpstr>
      <vt:lpstr>KOŚCI  TWARDE   JAK  STAL</vt:lpstr>
      <vt:lpstr>CIĄŻA   -  BÓLE  KRZYŻA</vt:lpstr>
      <vt:lpstr>KRĘGOSŁUP  A  SPORT</vt:lpstr>
      <vt:lpstr>PŁYWANIE </vt:lpstr>
      <vt:lpstr>JOGGING</vt:lpstr>
      <vt:lpstr>JAZDA  ROWEREM</vt:lpstr>
      <vt:lpstr>NARCIARSTWO  BIEGOWE</vt:lpstr>
      <vt:lpstr>  GIMNASTYKA   ZDROWOTNA  I   MASAŻ   Bardzo  korzystna  forma  ruchu . Poprawia  ukrwienie  wszystkich  mięśni  i  stawów . Zwiększają  się  zakresy  ruchu  w  stawach  poprzez  zmniejszenie  przykurczów  w  stawach.  Masaż  i  ćwiczenia  kręgosłupa  zwiększając  gibkość  powodują , na  drodze  odruchowej , poprawę  funkcjonowania  całego  organizmu.  Ocena   ****  (+)  gimnastyka  daje  efekty , gdy  jest  wykonywana  systematycznie. Masaż  może  być  wykonywany    profilaktycznie    ( u osób z  wadami  postawy  lub  u  tych  , którzy  nadmiernie  obciążają  narząd  ruchu – kierowcy , pracujący  przy  komputerach …. ) , lub     terapeutycznie      ,    gdy  występuje  ból  albo  ograniczenie  ruchomości.  </vt:lpstr>
      <vt:lpstr>Slajd 49</vt:lpstr>
      <vt:lpstr>Slajd 50</vt:lpstr>
      <vt:lpstr>Slajd 51</vt:lpstr>
      <vt:lpstr>Slajd 52</vt:lpstr>
      <vt:lpstr>Slajd 53</vt:lpstr>
      <vt:lpstr>Slajd 54</vt:lpstr>
      <vt:lpstr>PODSUMOWANIE</vt:lpstr>
      <vt:lpstr>Czy tylko u człowieka ?</vt:lpstr>
      <vt:lpstr>Czy tylko u człowieka ?</vt:lpstr>
      <vt:lpstr>Krishna prostujący kręgosłup kapłanki Kubja</vt:lpstr>
      <vt:lpstr>Slajd 59</vt:lpstr>
      <vt:lpstr>Slajd 60</vt:lpstr>
    </vt:vector>
  </TitlesOfParts>
  <Company>Fundacja Rozwoju Rehabilitacji i Ortopedii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MILICZ</dc:title>
  <dc:creator>Tomasz Łukaniec</dc:creator>
  <cp:lastModifiedBy>Jarek</cp:lastModifiedBy>
  <cp:revision>214</cp:revision>
  <dcterms:created xsi:type="dcterms:W3CDTF">2006-09-03T08:12:34Z</dcterms:created>
  <dcterms:modified xsi:type="dcterms:W3CDTF">2019-10-07T16:51:31Z</dcterms:modified>
</cp:coreProperties>
</file>